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3" r:id="rId3"/>
    <p:sldMasterId id="2147483686" r:id="rId4"/>
  </p:sldMasterIdLst>
  <p:notesMasterIdLst>
    <p:notesMasterId r:id="rId35"/>
  </p:notesMasterIdLst>
  <p:handoutMasterIdLst>
    <p:handoutMasterId r:id="rId36"/>
  </p:handoutMasterIdLst>
  <p:sldIdLst>
    <p:sldId id="276" r:id="rId5"/>
    <p:sldId id="288" r:id="rId6"/>
    <p:sldId id="257" r:id="rId7"/>
    <p:sldId id="291" r:id="rId8"/>
    <p:sldId id="258" r:id="rId9"/>
    <p:sldId id="277" r:id="rId10"/>
    <p:sldId id="292" r:id="rId11"/>
    <p:sldId id="278" r:id="rId12"/>
    <p:sldId id="294" r:id="rId13"/>
    <p:sldId id="279" r:id="rId14"/>
    <p:sldId id="303" r:id="rId15"/>
    <p:sldId id="304" r:id="rId16"/>
    <p:sldId id="305" r:id="rId17"/>
    <p:sldId id="280" r:id="rId18"/>
    <p:sldId id="299" r:id="rId19"/>
    <p:sldId id="300" r:id="rId20"/>
    <p:sldId id="281" r:id="rId21"/>
    <p:sldId id="297" r:id="rId22"/>
    <p:sldId id="298" r:id="rId23"/>
    <p:sldId id="282" r:id="rId24"/>
    <p:sldId id="296" r:id="rId25"/>
    <p:sldId id="293" r:id="rId26"/>
    <p:sldId id="283" r:id="rId27"/>
    <p:sldId id="301" r:id="rId28"/>
    <p:sldId id="302" r:id="rId29"/>
    <p:sldId id="289" r:id="rId30"/>
    <p:sldId id="290" r:id="rId31"/>
    <p:sldId id="285" r:id="rId32"/>
    <p:sldId id="286" r:id="rId33"/>
    <p:sldId id="28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2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E01"/>
    <a:srgbClr val="000000"/>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howGuides="1">
      <p:cViewPr varScale="1">
        <p:scale>
          <a:sx n="82" d="100"/>
          <a:sy n="82" d="100"/>
        </p:scale>
        <p:origin x="581" y="72"/>
      </p:cViewPr>
      <p:guideLst>
        <p:guide orient="horz" pos="1049"/>
        <p:guide pos="2328"/>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Futura Cyrillic Book" panose="020B0502020204020303"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latin typeface="Futura Cyrillic Book" panose="020B0502020204020303" charset="0"/>
              </a:rPr>
              <a:t>05-Mar-25</a:t>
            </a:fld>
            <a:endParaRPr lang="en-US">
              <a:latin typeface="Futura Cyrillic Book" panose="020B0502020204020303"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Futura Cyrillic Book" panose="020B0502020204020303"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latin typeface="Futura Cyrillic Book" panose="020B0502020204020303" charset="0"/>
              </a:rPr>
              <a:t>‹#›</a:t>
            </a:fld>
            <a:endParaRPr lang="en-US">
              <a:latin typeface="Futura Cyrillic Book" panose="020B0502020204020303" charset="0"/>
            </a:endParaRPr>
          </a:p>
        </p:txBody>
      </p:sp>
    </p:spTree>
    <p:extLst>
      <p:ext uri="{BB962C8B-B14F-4D97-AF65-F5344CB8AC3E}">
        <p14:creationId xmlns:p14="http://schemas.microsoft.com/office/powerpoint/2010/main" val="148841373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png>
</file>

<file path=ppt/media/image16.gif>
</file>

<file path=ppt/media/image17.jpeg>
</file>

<file path=ppt/media/image2.jpeg>
</file>

<file path=ppt/media/image3.png>
</file>

<file path=ppt/media/image4.png>
</file>

<file path=ppt/media/image5.png>
</file>

<file path=ppt/media/image6.gif>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Cyrillic Book" panose="020B0502020204020303" charset="0"/>
              </a:defRPr>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Cyrillic Book" panose="020B0502020204020303" charset="0"/>
              </a:defRPr>
            </a:lvl1pPr>
          </a:lstStyle>
          <a:p>
            <a:fld id="{0ECD8AD1-49EC-45F2-A2FF-1FE3195688C5}" type="datetimeFigureOut">
              <a:rPr lang="en-IN" smtClean="0"/>
              <a:t>05-03-2025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Cyrillic Book" panose="020B0502020204020303" charset="0"/>
              </a:defRPr>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Cyrillic Book" panose="020B0502020204020303" charset="0"/>
              </a:defRPr>
            </a:lvl1pPr>
          </a:lstStyle>
          <a:p>
            <a:fld id="{7782813F-5D25-4BB6-888C-4601F85758C5}" type="slidenum">
              <a:rPr lang="en-IN" smtClean="0"/>
              <a:t>‹#›</a:t>
            </a:fld>
            <a:endParaRPr lang="en-IN"/>
          </a:p>
        </p:txBody>
      </p:sp>
    </p:spTree>
    <p:extLst>
      <p:ext uri="{BB962C8B-B14F-4D97-AF65-F5344CB8AC3E}">
        <p14:creationId xmlns:p14="http://schemas.microsoft.com/office/powerpoint/2010/main" val="3054132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Cyrillic Book" panose="020B0502020204020303" charset="0"/>
        <a:ea typeface="+mn-ea"/>
        <a:cs typeface="+mn-cs"/>
      </a:defRPr>
    </a:lvl1pPr>
    <a:lvl2pPr marL="457200" algn="l" defTabSz="914400" rtl="0" eaLnBrk="1" latinLnBrk="0" hangingPunct="1">
      <a:defRPr sz="1200" kern="1200">
        <a:solidFill>
          <a:schemeClr val="tx1"/>
        </a:solidFill>
        <a:latin typeface="Futura Cyrillic Book" panose="020B0502020204020303" charset="0"/>
        <a:ea typeface="+mn-ea"/>
        <a:cs typeface="+mn-cs"/>
      </a:defRPr>
    </a:lvl2pPr>
    <a:lvl3pPr marL="914400" algn="l" defTabSz="914400" rtl="0" eaLnBrk="1" latinLnBrk="0" hangingPunct="1">
      <a:defRPr sz="1200" kern="1200">
        <a:solidFill>
          <a:schemeClr val="tx1"/>
        </a:solidFill>
        <a:latin typeface="Futura Cyrillic Book" panose="020B0502020204020303" charset="0"/>
        <a:ea typeface="+mn-ea"/>
        <a:cs typeface="+mn-cs"/>
      </a:defRPr>
    </a:lvl3pPr>
    <a:lvl4pPr marL="1371600" algn="l" defTabSz="914400" rtl="0" eaLnBrk="1" latinLnBrk="0" hangingPunct="1">
      <a:defRPr sz="1200" kern="1200">
        <a:solidFill>
          <a:schemeClr val="tx1"/>
        </a:solidFill>
        <a:latin typeface="Futura Cyrillic Book" panose="020B0502020204020303" charset="0"/>
        <a:ea typeface="+mn-ea"/>
        <a:cs typeface="+mn-cs"/>
      </a:defRPr>
    </a:lvl4pPr>
    <a:lvl5pPr marL="1828800" algn="l" defTabSz="914400" rtl="0" eaLnBrk="1" latinLnBrk="0" hangingPunct="1">
      <a:defRPr sz="1200" kern="1200">
        <a:solidFill>
          <a:schemeClr val="tx1"/>
        </a:solidFill>
        <a:latin typeface="Futura Cyrillic Book" panose="020B0502020204020303"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782813F-5D25-4BB6-888C-4601F85758C5}" type="slidenum">
              <a:rPr lang="en-IN" smtClean="0"/>
              <a:t>3</a:t>
            </a:fld>
            <a:endParaRPr lang="en-IN"/>
          </a:p>
        </p:txBody>
      </p:sp>
    </p:spTree>
    <p:extLst>
      <p:ext uri="{BB962C8B-B14F-4D97-AF65-F5344CB8AC3E}">
        <p14:creationId xmlns:p14="http://schemas.microsoft.com/office/powerpoint/2010/main" val="1043120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B80835-DEB3-4275-B379-2566D87801AD}"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B80835-DEB3-4275-B379-2566D87801AD}"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B80835-DEB3-4275-B379-2566D87801AD}"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B80835-DEB3-4275-B379-2566D87801AD}" type="datetimeFigureOut">
              <a:rPr lang="en-US" smtClean="0"/>
              <a:t>05-Mar-25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B80835-DEB3-4275-B379-2566D87801AD}" type="datetimeFigureOut">
              <a:rPr lang="en-US" smtClean="0"/>
              <a:t>05-Mar-25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80835-DEB3-4275-B379-2566D87801AD}" type="datetimeFigureOut">
              <a:rPr lang="en-US" smtClean="0"/>
              <a:t>05-Mar-25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05-Mar-25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05-Mar-25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05-Mar-25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049235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alphaModFix amt="0"/>
            <a:lum/>
          </a:blip>
          <a:srcRect/>
          <a:stretch>
            <a:fillRect t="-39000" b="-3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8980274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40893944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4502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F95999-A99C-46D6-BFDA-AEFA180EA74F}" type="datetimeFigureOut">
              <a:rPr lang="en-US" smtClean="0"/>
              <a:t>05-Mar-25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30659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F95999-A99C-46D6-BFDA-AEFA180EA74F}" type="datetimeFigureOut">
              <a:rPr lang="en-US" smtClean="0"/>
              <a:t>05-Mar-25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2568801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05-Mar-25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87640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844401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41712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5664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05-Mar-25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58292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05-Mar-25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05-Mar-25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05-Mar-25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05-Mar-25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image" Target="../media/image1.png"/><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05-Mar-25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pic>
        <p:nvPicPr>
          <p:cNvPr id="7" name="Picture 6">
            <a:extLst>
              <a:ext uri="{FF2B5EF4-FFF2-40B4-BE49-F238E27FC236}">
                <a16:creationId xmlns:a16="http://schemas.microsoft.com/office/drawing/2014/main" id="{7C0D17BB-BFB9-4BC3-8E01-ACBDF9F7BD14}"/>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36B80835-DEB3-4275-B379-2566D87801AD}" type="datetimeFigureOut">
              <a:rPr lang="en-US" smtClean="0"/>
              <a:t>05-Mar-25</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8CA01822-BBE1-4BC5-B54E-43DAA9793F70}" type="slidenum">
              <a:rPr lang="en-US" smtClean="0"/>
              <a:t>‹#›</a:t>
            </a:fld>
            <a:endParaRPr lang="en-US"/>
          </a:p>
        </p:txBody>
      </p:sp>
      <p:sp>
        <p:nvSpPr>
          <p:cNvPr id="7" name="Rectangle">
            <a:extLst>
              <a:ext uri="{FF2B5EF4-FFF2-40B4-BE49-F238E27FC236}">
                <a16:creationId xmlns:a16="http://schemas.microsoft.com/office/drawing/2014/main" id="{39D172B4-CA16-36E6-F2A9-100B88E289BD}"/>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418873B7-B8F9-AA4D-2959-C9FBF30ADA89}"/>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05-Mar-25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
        <p:nvSpPr>
          <p:cNvPr id="7" name="Rectangle">
            <a:extLst>
              <a:ext uri="{FF2B5EF4-FFF2-40B4-BE49-F238E27FC236}">
                <a16:creationId xmlns:a16="http://schemas.microsoft.com/office/drawing/2014/main" id="{782DFC6C-8652-4E64-6FD3-3B2FAD4004F5}"/>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E1593F0B-ED5B-59B8-7325-E5E38254F95B}"/>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95999-A99C-46D6-BFDA-AEFA180EA74F}" type="datetimeFigureOut">
              <a:rPr lang="en-US" smtClean="0"/>
              <a:t>05-Mar-25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096927-E4BC-4077-9E7B-25FA85E7CDDE}" type="slidenum">
              <a:rPr lang="en-US" smtClean="0"/>
              <a:t>‹#›</a:t>
            </a:fld>
            <a:endParaRPr lang="en-US"/>
          </a:p>
        </p:txBody>
      </p:sp>
      <p:sp>
        <p:nvSpPr>
          <p:cNvPr id="7" name="Rectangle">
            <a:extLst>
              <a:ext uri="{FF2B5EF4-FFF2-40B4-BE49-F238E27FC236}">
                <a16:creationId xmlns:a16="http://schemas.microsoft.com/office/drawing/2014/main" id="{A8F7DAA3-700F-1CE9-A60C-ACC180232EF6}"/>
              </a:ext>
            </a:extLst>
          </p:cNvPr>
          <p:cNvSpPr/>
          <p:nvPr userDrawn="1"/>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pic>
        <p:nvPicPr>
          <p:cNvPr id="8" name="Picture 7">
            <a:extLst>
              <a:ext uri="{FF2B5EF4-FFF2-40B4-BE49-F238E27FC236}">
                <a16:creationId xmlns:a16="http://schemas.microsoft.com/office/drawing/2014/main" id="{9CE5EF4A-0973-D17D-FECC-C987B3D3540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83000" y="0"/>
            <a:ext cx="909000" cy="909000"/>
          </a:xfrm>
          <a:prstGeom prst="rect">
            <a:avLst/>
          </a:prstGeom>
        </p:spPr>
      </p:pic>
    </p:spTree>
    <p:extLst>
      <p:ext uri="{BB962C8B-B14F-4D97-AF65-F5344CB8AC3E}">
        <p14:creationId xmlns:p14="http://schemas.microsoft.com/office/powerpoint/2010/main" val="3977247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1.xml"/><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2.xml"/><Relationship Id="rId4" Type="http://schemas.openxmlformats.org/officeDocument/2006/relationships/image" Target="../media/image14.jpe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3.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4.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37.xml"/><Relationship Id="rId1" Type="http://schemas.openxmlformats.org/officeDocument/2006/relationships/themeOverride" Target="../theme/themeOverride5.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pic>
        <p:nvPicPr>
          <p:cNvPr id="9" name="Image" descr="Image"/>
          <p:cNvPicPr>
            <a:picLocks noChangeAspect="1"/>
          </p:cNvPicPr>
          <p:nvPr/>
        </p:nvPicPr>
        <p:blipFill>
          <a:blip r:embed="rId3"/>
          <a:stretch>
            <a:fillRect/>
          </a:stretch>
        </p:blipFill>
        <p:spPr>
          <a:xfrm>
            <a:off x="5617183" y="1851809"/>
            <a:ext cx="3006356" cy="2375991"/>
          </a:xfrm>
          <a:prstGeom prst="rect">
            <a:avLst/>
          </a:prstGeom>
          <a:ln w="12700">
            <a:miter lim="400000"/>
            <a:headEnd/>
            <a:tailEnd/>
          </a:ln>
        </p:spPr>
      </p:pic>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101C2-DB18-729E-0602-9A0F98B4925D}"/>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C07D9B7C-EDB1-097C-F28D-398CD18081B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CABEA21-8F1E-D07B-1892-1759710CA8F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46681AA5-CD2B-5C2F-92B7-20B201137C3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760E624-38C4-C8CF-5D7A-4C7402221F0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247A678-C27D-D1E1-AC5D-025E9CCF0FC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3FE813A-F4F0-3CD8-3FC0-349CCDABBAB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D858C308-8323-F08A-AE57-78E9767E1EDD}"/>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50C9280F-7D79-59CB-1D83-BBFF78BC41B7}"/>
              </a:ext>
            </a:extLst>
          </p:cNvPr>
          <p:cNvGraphicFramePr>
            <a:graphicFrameLocks noGrp="1"/>
          </p:cNvGraphicFramePr>
          <p:nvPr>
            <p:extLst>
              <p:ext uri="{D42A27DB-BD31-4B8C-83A1-F6EECF244321}">
                <p14:modId xmlns:p14="http://schemas.microsoft.com/office/powerpoint/2010/main" val="3348952172"/>
              </p:ext>
            </p:extLst>
          </p:nvPr>
        </p:nvGraphicFramePr>
        <p:xfrm>
          <a:off x="2516583" y="1269000"/>
          <a:ext cx="8923540" cy="494284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1</a:t>
                      </a:r>
                    </a:p>
                  </a:txBody>
                  <a:tcPr/>
                </a:tc>
                <a:tc>
                  <a:txBody>
                    <a:bodyPr/>
                    <a:lstStyle/>
                    <a:p>
                      <a:r>
                        <a:rPr lang="en-US" b="1" dirty="0"/>
                        <a:t>Neural Language Models in Natural Language Processing</a:t>
                      </a:r>
                      <a:br>
                        <a:rPr lang="en-US" dirty="0"/>
                      </a:br>
                      <a:r>
                        <a:rPr lang="en-US" i="1" dirty="0"/>
                        <a:t>International Journal of Artificial Intelligence and Applications, 2023</a:t>
                      </a:r>
                      <a:endParaRPr lang="en-US" dirty="0"/>
                    </a:p>
                  </a:txBody>
                  <a:tcPr anchor="ctr"/>
                </a:tc>
                <a:tc>
                  <a:txBody>
                    <a:bodyPr/>
                    <a:lstStyle/>
                    <a:p>
                      <a:r>
                        <a:rPr lang="en-US" dirty="0"/>
                        <a:t>A. Kumar, S. Gupta</a:t>
                      </a:r>
                    </a:p>
                  </a:txBody>
                  <a:tcPr anchor="ctr"/>
                </a:tc>
                <a:tc>
                  <a:txBody>
                    <a:bodyPr/>
                    <a:lstStyle/>
                    <a:p>
                      <a:r>
                        <a:rPr lang="en-US" dirty="0"/>
                        <a:t>Explores neural language models such as RNNs, LSTMs, and Transformers. Advantages include improved accuracy, contextual understanding, and efficiency in NLP tasks.</a:t>
                      </a:r>
                    </a:p>
                  </a:txBody>
                  <a:tcPr anchor="ctr"/>
                </a:tc>
                <a:tc>
                  <a:txBody>
                    <a:bodyPr/>
                    <a:lstStyle/>
                    <a:p>
                      <a:r>
                        <a:rPr lang="en-US" dirty="0"/>
                        <a:t>Challenges include model interpretability, computational costs, and bias. Solutions proposed involve explainable AI techniques and ethical AI training methods.</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772456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A84EB-4BD6-8AAD-4C81-2AC120876D1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6A67A4F-77C1-AED5-A1A3-CD286107896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50713B05-EF38-42CD-6D47-D3334C41ABF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60B8807F-1072-B4B1-9A1A-FBE097618D6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1A1C595B-0F54-B244-F569-5AA417068B61}"/>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74E777D0-A9E7-2F09-C1FC-8E82287D5E3C}"/>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A4BE4D7-E3E0-D22C-595E-ABF0293E0EC1}"/>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C5901A37-F200-9123-CBE4-FBBA0080B7C2}"/>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7CC8512A-7F6A-FCBC-9833-6B2CCD7252B1}"/>
              </a:ext>
            </a:extLst>
          </p:cNvPr>
          <p:cNvGraphicFramePr>
            <a:graphicFrameLocks noGrp="1"/>
          </p:cNvGraphicFramePr>
          <p:nvPr>
            <p:extLst>
              <p:ext uri="{D42A27DB-BD31-4B8C-83A1-F6EECF244321}">
                <p14:modId xmlns:p14="http://schemas.microsoft.com/office/powerpoint/2010/main" val="4084228831"/>
              </p:ext>
            </p:extLst>
          </p:nvPr>
        </p:nvGraphicFramePr>
        <p:xfrm>
          <a:off x="2472007" y="1063884"/>
          <a:ext cx="8923540" cy="576072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1146395">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4056473">
                <a:tc>
                  <a:txBody>
                    <a:bodyPr/>
                    <a:lstStyle/>
                    <a:p>
                      <a:endParaRPr lang="en-US" dirty="0"/>
                    </a:p>
                    <a:p>
                      <a:endParaRPr lang="en-US" dirty="0"/>
                    </a:p>
                    <a:p>
                      <a:endParaRPr lang="en-US" dirty="0"/>
                    </a:p>
                    <a:p>
                      <a:r>
                        <a:rPr lang="en-US" dirty="0"/>
                        <a:t>2</a:t>
                      </a:r>
                    </a:p>
                  </a:txBody>
                  <a:tcPr/>
                </a:tc>
                <a:tc>
                  <a:txBody>
                    <a:bodyPr/>
                    <a:lstStyle/>
                    <a:p>
                      <a:r>
                        <a:rPr lang="en-US" b="1" dirty="0"/>
                        <a:t>Research on Text Generation Model of Natural Language Processing Based on Computer Artificial Intelligence</a:t>
                      </a:r>
                      <a:br>
                        <a:rPr lang="en-US" dirty="0"/>
                      </a:br>
                      <a:r>
                        <a:rPr lang="en-US" i="1" dirty="0"/>
                        <a:t>Journal of Intelligent Systems, 2023</a:t>
                      </a:r>
                      <a:endParaRPr lang="en-US" dirty="0"/>
                    </a:p>
                  </a:txBody>
                  <a:tcPr anchor="ctr"/>
                </a:tc>
                <a:tc>
                  <a:txBody>
                    <a:bodyPr/>
                    <a:lstStyle/>
                    <a:p>
                      <a:r>
                        <a:rPr lang="de-DE" dirty="0"/>
                        <a:t>L. Zhang, H. Wei, Y. Chen</a:t>
                      </a:r>
                      <a:endParaRPr lang="en-US" dirty="0"/>
                    </a:p>
                  </a:txBody>
                  <a:tcPr anchor="ctr"/>
                </a:tc>
                <a:tc>
                  <a:txBody>
                    <a:bodyPr/>
                    <a:lstStyle/>
                    <a:p>
                      <a:r>
                        <a:rPr lang="en-US" dirty="0"/>
                        <a:t>Presents an AI-based text generation model leveraging deep learning techniques. Advantages include enhanced fluency, coherence, and relevance of generated text.</a:t>
                      </a:r>
                    </a:p>
                  </a:txBody>
                  <a:tcPr anchor="ctr"/>
                </a:tc>
                <a:tc>
                  <a:txBody>
                    <a:bodyPr/>
                    <a:lstStyle/>
                    <a:p>
                      <a:r>
                        <a:rPr lang="en-US" dirty="0"/>
                        <a:t>Challenges include high dependency on large datasets and potential lack of creativity in output. Solutions involve fine-tuning models with diverse datasets and reinforcement learning techniques.</a:t>
                      </a:r>
                    </a:p>
                  </a:txBody>
                  <a:tcPr anchor="ctr"/>
                </a:tc>
                <a:extLst>
                  <a:ext uri="{0D108BD9-81ED-4DB2-BD59-A6C34878D82A}">
                    <a16:rowId xmlns:a16="http://schemas.microsoft.com/office/drawing/2014/main" val="2862717174"/>
                  </a:ext>
                </a:extLst>
              </a:tr>
              <a:tr h="352737">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2241073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467A2-93E2-CDE0-1E8B-3C4D546C877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CD951D61-C2BC-75AB-0CE3-5BB16B59381C}"/>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7FA9B61-491C-E695-DBD5-AE804C02BC0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9F326ED5-1A47-1EB7-4FFF-B26D10849D5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552EC263-5863-8376-5CE4-3B38F318D55E}"/>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FDFC25B-A495-A5DF-944B-9A68FF4B583F}"/>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A74E9DFF-79EF-D30B-47E0-2E5CADC2B772}"/>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72B391FD-EB8C-EFD5-A633-CFD7AC912673}"/>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564C62EE-73DD-9505-3A02-2A7A72CB2150}"/>
              </a:ext>
            </a:extLst>
          </p:cNvPr>
          <p:cNvGraphicFramePr>
            <a:graphicFrameLocks noGrp="1"/>
          </p:cNvGraphicFramePr>
          <p:nvPr>
            <p:extLst>
              <p:ext uri="{D42A27DB-BD31-4B8C-83A1-F6EECF244321}">
                <p14:modId xmlns:p14="http://schemas.microsoft.com/office/powerpoint/2010/main" val="1543931798"/>
              </p:ext>
            </p:extLst>
          </p:nvPr>
        </p:nvGraphicFramePr>
        <p:xfrm>
          <a:off x="2516583" y="1269000"/>
          <a:ext cx="8923540" cy="521716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3</a:t>
                      </a:r>
                    </a:p>
                  </a:txBody>
                  <a:tcPr/>
                </a:tc>
                <a:tc>
                  <a:txBody>
                    <a:bodyPr/>
                    <a:lstStyle/>
                    <a:p>
                      <a:r>
                        <a:rPr lang="en-US" b="1" dirty="0"/>
                        <a:t>A Comprehensive Analytical Study of Traditional and Recent Development in Natural Language Processing</a:t>
                      </a:r>
                      <a:br>
                        <a:rPr lang="en-US" dirty="0"/>
                      </a:br>
                      <a:r>
                        <a:rPr lang="en-US" i="1" dirty="0"/>
                        <a:t>ACM Computing Surveys, 2023</a:t>
                      </a:r>
                      <a:endParaRPr lang="en-US" dirty="0"/>
                    </a:p>
                  </a:txBody>
                  <a:tcPr anchor="ctr"/>
                </a:tc>
                <a:tc>
                  <a:txBody>
                    <a:bodyPr/>
                    <a:lstStyle/>
                    <a:p>
                      <a:r>
                        <a:rPr lang="en-US" dirty="0"/>
                        <a:t>R. Sharma, M. Tiwari, P. Patel</a:t>
                      </a:r>
                    </a:p>
                  </a:txBody>
                  <a:tcPr anchor="ctr"/>
                </a:tc>
                <a:tc>
                  <a:txBody>
                    <a:bodyPr/>
                    <a:lstStyle/>
                    <a:p>
                      <a:r>
                        <a:rPr lang="en-US" dirty="0"/>
                        <a:t>Provides a comparative analysis of traditional vs. modern NLP techniques, focusing on deep learning advancements. Identifies effectiveness of recent models.</a:t>
                      </a:r>
                    </a:p>
                  </a:txBody>
                  <a:tcPr anchor="ctr"/>
                </a:tc>
                <a:tc>
                  <a:txBody>
                    <a:bodyPr/>
                    <a:lstStyle/>
                    <a:p>
                      <a:r>
                        <a:rPr lang="en-US" dirty="0"/>
                        <a:t>Challenges include lack of hybrid integration of traditional and generative NLP methods. Solutions involve combining rule-based NLP with deep learning for enhanced performance.</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2827709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61454-14D6-722F-3DDB-F77020A7E8D3}"/>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F739A2F9-0C57-46C5-2CD0-2E8F60AE3429}"/>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51E0377-19C8-427F-7DF7-8A991E2E0DC6}"/>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C25F0400-61BB-FD06-81A8-D05483327B31}"/>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448A4830-A751-C323-CD20-0219D961769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21E721E-05B6-9EA0-FF1C-82E261C33CEA}"/>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04A9020-4D1C-A9DA-AA84-A8A27EBF155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4F925B21-30CB-98F6-7EFF-ED40C920A123}"/>
              </a:ext>
            </a:extLst>
          </p:cNvPr>
          <p:cNvSpPr txBox="1">
            <a:spLocks/>
          </p:cNvSpPr>
          <p:nvPr/>
        </p:nvSpPr>
        <p:spPr>
          <a:xfrm>
            <a:off x="2445463" y="189000"/>
            <a:ext cx="4191000" cy="8239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latin typeface="Times New Roman" panose="02020603050405020304" pitchFamily="18" charset="0"/>
                <a:cs typeface="Times New Roman" panose="02020603050405020304" pitchFamily="18" charset="0"/>
              </a:rPr>
              <a:t>Literature Survey</a:t>
            </a:r>
            <a:endParaRPr lang="en-IN" altLang="en-US" b="1" dirty="0"/>
          </a:p>
        </p:txBody>
      </p:sp>
      <p:graphicFrame>
        <p:nvGraphicFramePr>
          <p:cNvPr id="2" name="Table 1">
            <a:extLst>
              <a:ext uri="{FF2B5EF4-FFF2-40B4-BE49-F238E27FC236}">
                <a16:creationId xmlns:a16="http://schemas.microsoft.com/office/drawing/2014/main" id="{EDD95ED7-5A84-527C-30FC-E8ECE7773E62}"/>
              </a:ext>
            </a:extLst>
          </p:cNvPr>
          <p:cNvGraphicFramePr>
            <a:graphicFrameLocks noGrp="1"/>
          </p:cNvGraphicFramePr>
          <p:nvPr>
            <p:extLst>
              <p:ext uri="{D42A27DB-BD31-4B8C-83A1-F6EECF244321}">
                <p14:modId xmlns:p14="http://schemas.microsoft.com/office/powerpoint/2010/main" val="104840498"/>
              </p:ext>
            </p:extLst>
          </p:nvPr>
        </p:nvGraphicFramePr>
        <p:xfrm>
          <a:off x="2516583" y="1269000"/>
          <a:ext cx="8923540" cy="4668520"/>
        </p:xfrm>
        <a:graphic>
          <a:graphicData uri="http://schemas.openxmlformats.org/drawingml/2006/table">
            <a:tbl>
              <a:tblPr firstRow="1" bandRow="1">
                <a:tableStyleId>{21E4AEA4-8DFA-4A89-87EB-49C32662AFE0}</a:tableStyleId>
              </a:tblPr>
              <a:tblGrid>
                <a:gridCol w="699417">
                  <a:extLst>
                    <a:ext uri="{9D8B030D-6E8A-4147-A177-3AD203B41FA5}">
                      <a16:colId xmlns:a16="http://schemas.microsoft.com/office/drawing/2014/main" val="2848984169"/>
                    </a:ext>
                  </a:extLst>
                </a:gridCol>
                <a:gridCol w="2520000">
                  <a:extLst>
                    <a:ext uri="{9D8B030D-6E8A-4147-A177-3AD203B41FA5}">
                      <a16:colId xmlns:a16="http://schemas.microsoft.com/office/drawing/2014/main" val="3520305780"/>
                    </a:ext>
                  </a:extLst>
                </a:gridCol>
                <a:gridCol w="1800000">
                  <a:extLst>
                    <a:ext uri="{9D8B030D-6E8A-4147-A177-3AD203B41FA5}">
                      <a16:colId xmlns:a16="http://schemas.microsoft.com/office/drawing/2014/main" val="386893059"/>
                    </a:ext>
                  </a:extLst>
                </a:gridCol>
                <a:gridCol w="2119415">
                  <a:extLst>
                    <a:ext uri="{9D8B030D-6E8A-4147-A177-3AD203B41FA5}">
                      <a16:colId xmlns:a16="http://schemas.microsoft.com/office/drawing/2014/main" val="1698978729"/>
                    </a:ext>
                  </a:extLst>
                </a:gridCol>
                <a:gridCol w="1784708">
                  <a:extLst>
                    <a:ext uri="{9D8B030D-6E8A-4147-A177-3AD203B41FA5}">
                      <a16:colId xmlns:a16="http://schemas.microsoft.com/office/drawing/2014/main" val="263037143"/>
                    </a:ext>
                  </a:extLst>
                </a:gridCol>
              </a:tblGrid>
              <a:tr h="370840">
                <a:tc>
                  <a:txBody>
                    <a:bodyPr/>
                    <a:lstStyle/>
                    <a:p>
                      <a:r>
                        <a:rPr lang="en-US" b="1" dirty="0"/>
                        <a:t>S.N</a:t>
                      </a:r>
                      <a:endParaRPr lang="en-US" dirty="0"/>
                    </a:p>
                  </a:txBody>
                  <a:tcPr anchor="ctr"/>
                </a:tc>
                <a:tc>
                  <a:txBody>
                    <a:bodyPr/>
                    <a:lstStyle/>
                    <a:p>
                      <a:r>
                        <a:rPr lang="en-US" dirty="0"/>
                        <a:t>Paper Title &amp; Publication Details</a:t>
                      </a:r>
                    </a:p>
                  </a:txBody>
                  <a:tcPr anchor="ctr"/>
                </a:tc>
                <a:tc>
                  <a:txBody>
                    <a:bodyPr/>
                    <a:lstStyle/>
                    <a:p>
                      <a:r>
                        <a:rPr lang="en-US" dirty="0"/>
                        <a:t>Name of the Authors</a:t>
                      </a:r>
                    </a:p>
                  </a:txBody>
                  <a:tcPr/>
                </a:tc>
                <a:tc>
                  <a:txBody>
                    <a:bodyPr/>
                    <a:lstStyle/>
                    <a:p>
                      <a:r>
                        <a:rPr lang="en-US" dirty="0"/>
                        <a:t>Technical Ideas / Algorithms Used &amp; Advantages</a:t>
                      </a:r>
                    </a:p>
                  </a:txBody>
                  <a:tcPr/>
                </a:tc>
                <a:tc>
                  <a:txBody>
                    <a:bodyPr/>
                    <a:lstStyle/>
                    <a:p>
                      <a:r>
                        <a:rPr lang="en-US" dirty="0"/>
                        <a:t>Shortfalls / Disadvantages &amp; Solutions Proposed</a:t>
                      </a:r>
                    </a:p>
                  </a:txBody>
                  <a:tcPr/>
                </a:tc>
                <a:extLst>
                  <a:ext uri="{0D108BD9-81ED-4DB2-BD59-A6C34878D82A}">
                    <a16:rowId xmlns:a16="http://schemas.microsoft.com/office/drawing/2014/main" val="1526455403"/>
                  </a:ext>
                </a:extLst>
              </a:tr>
              <a:tr h="370840">
                <a:tc>
                  <a:txBody>
                    <a:bodyPr/>
                    <a:lstStyle/>
                    <a:p>
                      <a:endParaRPr lang="en-US" dirty="0"/>
                    </a:p>
                    <a:p>
                      <a:endParaRPr lang="en-US" dirty="0"/>
                    </a:p>
                    <a:p>
                      <a:endParaRPr lang="en-US" dirty="0"/>
                    </a:p>
                    <a:p>
                      <a:r>
                        <a:rPr lang="en-US" dirty="0"/>
                        <a:t>4</a:t>
                      </a:r>
                    </a:p>
                  </a:txBody>
                  <a:tcPr/>
                </a:tc>
                <a:tc>
                  <a:txBody>
                    <a:bodyPr/>
                    <a:lstStyle/>
                    <a:p>
                      <a:r>
                        <a:rPr lang="en-US" b="1" dirty="0"/>
                        <a:t>Natural Language Processing in the Era of Large Language Models</a:t>
                      </a:r>
                      <a:br>
                        <a:rPr lang="en-US" dirty="0"/>
                      </a:br>
                      <a:r>
                        <a:rPr lang="en-US" i="1" dirty="0"/>
                        <a:t>IEEE Transactions on Knowledge and Data Engineering, 2024</a:t>
                      </a:r>
                      <a:endParaRPr lang="en-US" dirty="0"/>
                    </a:p>
                  </a:txBody>
                  <a:tcPr anchor="ctr"/>
                </a:tc>
                <a:tc>
                  <a:txBody>
                    <a:bodyPr/>
                    <a:lstStyle/>
                    <a:p>
                      <a:r>
                        <a:rPr lang="en-US" dirty="0"/>
                        <a:t>J. Williams, K. Thompson</a:t>
                      </a:r>
                    </a:p>
                  </a:txBody>
                  <a:tcPr anchor="ctr"/>
                </a:tc>
                <a:tc>
                  <a:txBody>
                    <a:bodyPr/>
                    <a:lstStyle/>
                    <a:p>
                      <a:r>
                        <a:rPr lang="en-US" dirty="0"/>
                        <a:t>Discusses large language models (LLMs) like GPT and BERT, their impact on NLP, and their performance on various tasks. Advantages include strong contextual understanding and generalization.</a:t>
                      </a:r>
                    </a:p>
                  </a:txBody>
                  <a:tcPr anchor="ctr"/>
                </a:tc>
                <a:tc>
                  <a:txBody>
                    <a:bodyPr/>
                    <a:lstStyle/>
                    <a:p>
                      <a:r>
                        <a:rPr lang="en-US" dirty="0"/>
                        <a:t>Challenges include ethical concerns, misinformation, and bias. Solutions include responsible AI practices and bias mitigation frameworks.</a:t>
                      </a:r>
                    </a:p>
                  </a:txBody>
                  <a:tcPr anchor="ctr"/>
                </a:tc>
                <a:extLst>
                  <a:ext uri="{0D108BD9-81ED-4DB2-BD59-A6C34878D82A}">
                    <a16:rowId xmlns:a16="http://schemas.microsoft.com/office/drawing/2014/main" val="2862717174"/>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73382747"/>
                  </a:ext>
                </a:extLst>
              </a:tr>
            </a:tbl>
          </a:graphicData>
        </a:graphic>
      </p:graphicFrame>
    </p:spTree>
    <p:extLst>
      <p:ext uri="{BB962C8B-B14F-4D97-AF65-F5344CB8AC3E}">
        <p14:creationId xmlns:p14="http://schemas.microsoft.com/office/powerpoint/2010/main" val="3365366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B1D205-B238-6589-2ADA-E2EB0F545FA0}"/>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CEEAC43-FA9E-09C8-1D67-B9B2E69411A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CBD8B86-5DC6-970E-B198-779A54ECF784}"/>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1F257CF-63CB-322E-814A-7581BC1BF242}"/>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D1F8AF10-1C24-C1AA-7039-C7D7621B3E8B}"/>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D6EFF13-0E94-34AD-9E5B-884051FE3D5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A8AA751-4624-1154-BDA5-FEEDBE0F93E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95D01EB-D060-3354-DFE4-29576F875442}"/>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5A7B95D8-1FFA-970F-3A31-F86805FAE9D4}"/>
              </a:ext>
            </a:extLst>
          </p:cNvPr>
          <p:cNvSpPr txBox="1"/>
          <p:nvPr/>
        </p:nvSpPr>
        <p:spPr>
          <a:xfrm>
            <a:off x="2453172" y="1454695"/>
            <a:ext cx="9024528" cy="3170099"/>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Input Layer:</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User input (text queries, prompts, or data).</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Data Preprocessing Module:</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Data cleaning and normalization.</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Tokenization and formatting.</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Traditional NLP Component:</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Rule-based processing for structured tasks (e.g., parsing, entity recognition).</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Statistical models for validation and error-checking.</a:t>
            </a:r>
          </a:p>
        </p:txBody>
      </p:sp>
    </p:spTree>
    <p:extLst>
      <p:ext uri="{BB962C8B-B14F-4D97-AF65-F5344CB8AC3E}">
        <p14:creationId xmlns:p14="http://schemas.microsoft.com/office/powerpoint/2010/main" val="648984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53F57-EAB2-D17B-9251-7EA510EE4178}"/>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23C7437-0EAC-E3E3-5A19-04E4BEDA3B0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D67F1FA5-22AC-C517-FF7B-D853DD8C1F86}"/>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F6E74694-25F2-35E8-9348-3864EDC6FDD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C3440360-C840-B570-CEC8-AF841F561E1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B36051A-621C-F78A-40E3-3D201349A0D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3B448F9-D260-38DB-FFA2-2957EE0D82C1}"/>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B1AE1104-014B-ECB4-9915-7F315FED3305}"/>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D3843742-1229-4F9D-DCD4-A0381F66F671}"/>
              </a:ext>
            </a:extLst>
          </p:cNvPr>
          <p:cNvSpPr txBox="1"/>
          <p:nvPr/>
        </p:nvSpPr>
        <p:spPr>
          <a:xfrm>
            <a:off x="2445463" y="1434016"/>
            <a:ext cx="9024528" cy="4154984"/>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Generative AI Component:</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Transformer-based model (e.g., GPT) for text generation.</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Contextual understanding and language modeling.</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Integration Layer:</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Mechanism for interaction between traditional NLP and generative AI components.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Feedback loop for refining outputs.</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Output Generation Module:</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Synthesis of results from both components.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Final text output generation.</a:t>
            </a:r>
          </a:p>
          <a:p>
            <a:pPr marL="342900" indent="-342900" algn="just">
              <a:buFont typeface="Arial" panose="020B0604020202020204" pitchFamily="34" charset="0"/>
              <a:buChar char="•"/>
            </a:pPr>
            <a:endParaRPr lang="en-US" sz="2400" b="0" i="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170184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9F1E5-111A-6B37-5CBC-BE538158C27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A3756A4B-E56D-1C3A-5E94-85425BFB2C5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CCFAB324-DADF-662A-1F56-CE35FA75D0C3}"/>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F172A566-20D7-3A94-A70C-9AACA7D3C2A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42AA42D6-6A8A-E7B0-E010-8B54B8373FC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32D5F05-9AB0-0011-A668-43F69D8F502F}"/>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3F7930F3-2582-702E-84D8-E6E971C28D06}"/>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023D2E96-8FE9-C0ED-06E9-1BBBBFE7B31A}"/>
              </a:ext>
            </a:extLst>
          </p:cNvPr>
          <p:cNvSpPr>
            <a:spLocks noGrp="1"/>
          </p:cNvSpPr>
          <p:nvPr>
            <p:ph type="title"/>
          </p:nvPr>
        </p:nvSpPr>
        <p:spPr>
          <a:xfrm>
            <a:off x="2465283" y="-2"/>
            <a:ext cx="9294813" cy="1281112"/>
          </a:xfrm>
        </p:spPr>
        <p:txBody>
          <a:bodyPr/>
          <a:lstStyle/>
          <a:p>
            <a:r>
              <a:rPr lang="en-IN" altLang="en-US" sz="4100" b="1" dirty="0">
                <a:latin typeface="Times New Roman" panose="02020603050405020304" pitchFamily="18" charset="0"/>
                <a:cs typeface="Times New Roman" panose="02020603050405020304" pitchFamily="18" charset="0"/>
              </a:rPr>
              <a:t>System</a:t>
            </a:r>
            <a:r>
              <a:rPr lang="en-IN" altLang="en-US" b="1" dirty="0">
                <a:latin typeface="Times New Roman" panose="02020603050405020304" pitchFamily="18" charset="0"/>
                <a:cs typeface="Times New Roman" panose="02020603050405020304" pitchFamily="18" charset="0"/>
              </a:rPr>
              <a:t> Architecture</a:t>
            </a:r>
          </a:p>
        </p:txBody>
      </p:sp>
      <p:sp>
        <p:nvSpPr>
          <p:cNvPr id="4" name="TextBox 3">
            <a:extLst>
              <a:ext uri="{FF2B5EF4-FFF2-40B4-BE49-F238E27FC236}">
                <a16:creationId xmlns:a16="http://schemas.microsoft.com/office/drawing/2014/main" id="{2D74B801-3812-8A9C-78E9-F5D0764FC668}"/>
              </a:ext>
            </a:extLst>
          </p:cNvPr>
          <p:cNvSpPr txBox="1"/>
          <p:nvPr/>
        </p:nvSpPr>
        <p:spPr>
          <a:xfrm>
            <a:off x="2471472" y="1532899"/>
            <a:ext cx="9024528" cy="2616101"/>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Evaluation and Feedback System:</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Performance metrics assessment (quantitative and qualitative).</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User feedback collection for iterative improvement.</a:t>
            </a:r>
          </a:p>
          <a:p>
            <a:pPr algn="just"/>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Deployment Layer:</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Application interface for end-users (e.g., chatbots, content generation tools).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Integration with external systems or APIs for broader functionality.</a:t>
            </a:r>
          </a:p>
          <a:p>
            <a:pPr marL="342900" indent="-342900" algn="just">
              <a:buFont typeface="Arial" panose="020B0604020202020204" pitchFamily="34" charset="0"/>
              <a:buChar char="•"/>
            </a:pPr>
            <a:endParaRPr lang="en-US" sz="2400" b="0" i="0" dirty="0">
              <a:effectLst/>
              <a:latin typeface="Times New Roman" panose="02020603050405020304" pitchFamily="18" charset="0"/>
              <a:ea typeface="Tahoma" panose="020B0604030504040204" pitchFamily="34" charset="0"/>
              <a:cs typeface="Times New Roman" panose="02020603050405020304" pitchFamily="18" charset="0"/>
            </a:endParaRPr>
          </a:p>
        </p:txBody>
      </p:sp>
      <p:pic>
        <p:nvPicPr>
          <p:cNvPr id="8194" name="Picture 2">
            <a:extLst>
              <a:ext uri="{FF2B5EF4-FFF2-40B4-BE49-F238E27FC236}">
                <a16:creationId xmlns:a16="http://schemas.microsoft.com/office/drawing/2014/main" id="{B02C8AF1-2D81-BC52-ADAB-9D17870DA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3765648"/>
            <a:ext cx="5248457" cy="2978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4769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214F0-97A5-F48D-BA3F-FBA4E81DF62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2082530D-FF45-0698-7FED-3EA87D74BB3C}"/>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6735D5A-E7DA-DC00-2F6B-07373390BFC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BF1527CE-3117-A71D-36B5-F3D1FAAB7D1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E75D5EB3-88E5-57E0-FF87-8979CAA4E60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FAB0FCE-FC28-1A65-4F56-EDB7FFB82CCA}"/>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658D7908-0DC5-8EB7-9045-620AE1AE6236}"/>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B2F72AD8-435B-9188-2304-AC2F64642A5A}"/>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695E8A5B-119E-680B-393E-B4CBAE3653BD}"/>
              </a:ext>
            </a:extLst>
          </p:cNvPr>
          <p:cNvSpPr txBox="1"/>
          <p:nvPr/>
        </p:nvSpPr>
        <p:spPr>
          <a:xfrm>
            <a:off x="2468113" y="1380648"/>
            <a:ext cx="9072672" cy="5878532"/>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Framework Design:</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Develop a hybrid architecture combining generative AI models (e.g., Transformer-based) and traditional NLP techniques (e.g., rule-based systems).</a:t>
            </a:r>
          </a:p>
          <a:p>
            <a:pPr marL="742950" lvl="1" indent="-28575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Data Collection and Preprocessing:</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Gather diverse datasets relevant to target applications (e.g., news articles, conversational data).</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Implement data cleaning, tokenization, and normalization processes.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Apply data augmentation techniques to enhance dataset diversity.</a:t>
            </a:r>
          </a:p>
          <a:p>
            <a:pPr algn="just">
              <a:buFont typeface="+mj-lt"/>
              <a:buAutoNum type="arabicPeriod"/>
            </a:pPr>
            <a:endParaRPr lang="en-US" b="1" i="0" dirty="0">
              <a:solidFill>
                <a:srgbClr val="D1D5DB"/>
              </a:solidFill>
              <a:effectLst/>
              <a:latin typeface="__Inter_d65c78"/>
            </a:endParaRPr>
          </a:p>
          <a:p>
            <a:pPr algn="just"/>
            <a:r>
              <a:rPr lang="en-US" sz="2000" b="1" i="0" dirty="0">
                <a:effectLst/>
                <a:latin typeface="Times New Roman" panose="02020603050405020304" pitchFamily="18" charset="0"/>
                <a:cs typeface="Times New Roman" panose="02020603050405020304" pitchFamily="18" charset="0"/>
              </a:rPr>
              <a:t>Model Training:</a:t>
            </a:r>
            <a:endParaRPr lang="en-US" sz="2000" b="0" i="0" dirty="0">
              <a:effectLst/>
              <a:latin typeface="Times New Roman" panose="02020603050405020304" pitchFamily="18" charset="0"/>
              <a:cs typeface="Times New Roman" panose="02020603050405020304" pitchFamily="18" charset="0"/>
            </a:endParaRP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Train the generative model using supervised or unsupervised learning techniques.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Develop and train the traditional NLP component using rule-based or statistical methods.</a:t>
            </a:r>
          </a:p>
          <a:p>
            <a:pPr marL="800100" lvl="1"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Explore joint training to allow both components to learn from each other.</a:t>
            </a:r>
          </a:p>
          <a:p>
            <a:pPr marL="800100" lvl="1"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lvl="1" algn="l"/>
            <a:endParaRPr lang="en-US"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413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96863-0D02-F99D-0848-BFA108EF1975}"/>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641550B-3732-2FBD-DBD3-B07CF2E34C2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DAA3E2B0-85CD-768C-F9C5-67C928D3BB41}"/>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7255810-30D1-7BE8-1D1E-ADB5637AEE8C}"/>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35B5EF57-FFF3-21B3-8448-B0256D2DA7BA}"/>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03C33610-32BA-6978-47D3-D6EBCBB518F6}"/>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287913A0-BF79-6CE5-DD37-68FEC89A1ABF}"/>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5FCA08CC-65A7-077E-B173-7E8FDC4D9264}"/>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059E8339-13ED-EE5A-1157-314B5EF7544D}"/>
              </a:ext>
            </a:extLst>
          </p:cNvPr>
          <p:cNvSpPr txBox="1"/>
          <p:nvPr/>
        </p:nvSpPr>
        <p:spPr>
          <a:xfrm>
            <a:off x="2468113" y="1380648"/>
            <a:ext cx="9072672" cy="4708981"/>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Evaluation Metrics:</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 quantitative metrics (e.g., BLEU, ROUGE) to assess text quality.</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Conduct qualitative assessments through user studies and expert evaluations.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Implement bias detection algorithms to evaluate ethical considerations.</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Application Scenarios:</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Identify and implement the hybrid model in real-world use cases (e.g., chatbots, content generation).</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Compare performance against standalone generative and traditional NLP models.</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Iterative Refinement:</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 a feedback loop for continuous model improvement based on evaluation results.</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Conduct version control and A/B testing to identify effective configurations.</a:t>
            </a:r>
          </a:p>
        </p:txBody>
      </p:sp>
    </p:spTree>
    <p:extLst>
      <p:ext uri="{BB962C8B-B14F-4D97-AF65-F5344CB8AC3E}">
        <p14:creationId xmlns:p14="http://schemas.microsoft.com/office/powerpoint/2010/main" val="1787605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39DE99-C854-8B84-CCFF-1F4F25DECE1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C25C5C5-9679-5575-3B99-CCFA23989196}"/>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E890AF5F-6F33-A4A4-27FC-7E85D67F0FC8}"/>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9E8EBD49-A8E8-0423-7E17-E913EE9599A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592E2A53-3168-20A0-A837-7A9555659AF3}"/>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662418CE-057A-26BF-B4AC-FB7E65E827B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5B3A4527-AC82-F2F1-3956-0BA6D2083158}"/>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77F09791-244C-B2CA-4EED-A59027C704DC}"/>
              </a:ext>
            </a:extLst>
          </p:cNvPr>
          <p:cNvSpPr>
            <a:spLocks noGrp="1"/>
          </p:cNvSpPr>
          <p:nvPr>
            <p:ph type="title"/>
          </p:nvPr>
        </p:nvSpPr>
        <p:spPr>
          <a:xfrm>
            <a:off x="2514600" y="100913"/>
            <a:ext cx="3581400" cy="1281112"/>
          </a:xfrm>
        </p:spPr>
        <p:txBody>
          <a:bodyPr>
            <a:normAutofit/>
          </a:bodyPr>
          <a:lstStyle/>
          <a:p>
            <a:r>
              <a:rPr lang="en-IN" altLang="en-US" sz="4100" b="1" dirty="0">
                <a:latin typeface="Times New Roman" panose="02020603050405020304"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5B70C8F2-1BEA-62D6-8304-6605CBD21B26}"/>
              </a:ext>
            </a:extLst>
          </p:cNvPr>
          <p:cNvSpPr txBox="1"/>
          <p:nvPr/>
        </p:nvSpPr>
        <p:spPr>
          <a:xfrm>
            <a:off x="2445463" y="1324005"/>
            <a:ext cx="9050537" cy="138499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Documentation and Reporting:</a:t>
            </a:r>
            <a:endParaRPr lang="en-US" sz="2000" b="0" i="0" dirty="0">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Document the methodology, findings, and implications of the study.</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Prepare reports for academic publications and dissemination at conferences.</a:t>
            </a:r>
          </a:p>
          <a:p>
            <a:pPr marL="342900" indent="-342900" algn="just">
              <a:buFont typeface="Arial" panose="020B0604020202020204" pitchFamily="34" charset="0"/>
              <a:buChar char="•"/>
            </a:pPr>
            <a:endParaRPr lang="en-US" sz="2400" b="0" i="0" dirty="0">
              <a:effectLst/>
              <a:latin typeface="Times New Roman" panose="02020603050405020304" pitchFamily="18" charset="0"/>
              <a:cs typeface="Times New Roman" panose="02020603050405020304" pitchFamily="18" charset="0"/>
            </a:endParaRPr>
          </a:p>
        </p:txBody>
      </p:sp>
      <p:pic>
        <p:nvPicPr>
          <p:cNvPr id="7171" name="Picture 3">
            <a:extLst>
              <a:ext uri="{FF2B5EF4-FFF2-40B4-BE49-F238E27FC236}">
                <a16:creationId xmlns:a16="http://schemas.microsoft.com/office/drawing/2014/main" id="{1574B276-B8A4-D04C-CF03-9F800077A7A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18624" y="3643668"/>
            <a:ext cx="4319588" cy="30924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3789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9C02A-947D-E6DF-E526-6DC788ED73D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71538FAF-BFC1-63CB-D8F9-88E4E66956F4}"/>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a:extLst>
              <a:ext uri="{FF2B5EF4-FFF2-40B4-BE49-F238E27FC236}">
                <a16:creationId xmlns:a16="http://schemas.microsoft.com/office/drawing/2014/main" id="{6EC88BFA-4D43-DE47-02DD-2A6F3FAEADD2}"/>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33" name="Group 32">
            <a:extLst>
              <a:ext uri="{FF2B5EF4-FFF2-40B4-BE49-F238E27FC236}">
                <a16:creationId xmlns:a16="http://schemas.microsoft.com/office/drawing/2014/main" id="{D8216F44-9F35-45DE-318B-27352CCB9B65}"/>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1BC4EB77-C29D-1904-F452-20BEFC28DD24}"/>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76CA8D7-6F49-08EC-AA4C-6E1DD79CB16F}"/>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D5C542BE-EB6D-F3B0-1A6F-A87E045A2674}"/>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0B1A35B9-CBE4-2650-5BFE-8BCBC70FF025}"/>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pic>
        <p:nvPicPr>
          <p:cNvPr id="7" name="Picture 6">
            <a:extLst>
              <a:ext uri="{FF2B5EF4-FFF2-40B4-BE49-F238E27FC236}">
                <a16:creationId xmlns:a16="http://schemas.microsoft.com/office/drawing/2014/main" id="{72E4030C-4C66-CE6A-D71B-CDE14A6E3F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0" y="0"/>
            <a:ext cx="12216000" cy="6871500"/>
          </a:xfrm>
          <a:prstGeom prst="rect">
            <a:avLst/>
          </a:prstGeom>
        </p:spPr>
      </p:pic>
    </p:spTree>
    <p:extLst>
      <p:ext uri="{BB962C8B-B14F-4D97-AF65-F5344CB8AC3E}">
        <p14:creationId xmlns:p14="http://schemas.microsoft.com/office/powerpoint/2010/main" val="4266969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A859DAF0-81D8-351E-0A87-FDA3C131A3B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1FC49FD-40AA-3B66-3AA5-AE533A453FD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3F0FE876-5618-CDC3-0D4C-06F2BD9B32AF}"/>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7CC3C9DF-537D-9A75-6B7A-00BDA89C105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ECD40AA-B0FA-D751-DFC6-D9C0D40F46E5}"/>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4E6CF818-96DF-E38C-1FEF-D1EA22851DC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20335FCA-0947-6A08-9A7F-89F6E66B402D}"/>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B938E00D-A36C-ED66-0AEC-68BE60CBAACD}"/>
              </a:ext>
            </a:extLst>
          </p:cNvPr>
          <p:cNvSpPr>
            <a:spLocks noGrp="1"/>
          </p:cNvSpPr>
          <p:nvPr>
            <p:ph type="title"/>
          </p:nvPr>
        </p:nvSpPr>
        <p:spPr>
          <a:xfrm>
            <a:off x="2413012" y="189000"/>
            <a:ext cx="9447213" cy="823912"/>
          </a:xfrm>
        </p:spPr>
        <p:txBody>
          <a:bodyPr>
            <a:normAutofit/>
          </a:bodyPr>
          <a:lstStyle/>
          <a:p>
            <a:r>
              <a:rPr lang="en-IN" altLang="en-US" sz="4100" b="1" dirty="0">
                <a:latin typeface="Times New Roman" panose="02020603050405020304" pitchFamily="18" charset="0"/>
                <a:cs typeface="Times New Roman" panose="02020603050405020304" pitchFamily="18" charset="0"/>
              </a:rPr>
              <a:t>Advantages and Disadvantages</a:t>
            </a:r>
          </a:p>
        </p:txBody>
      </p:sp>
      <p:sp>
        <p:nvSpPr>
          <p:cNvPr id="3" name="TextBox 2">
            <a:extLst>
              <a:ext uri="{FF2B5EF4-FFF2-40B4-BE49-F238E27FC236}">
                <a16:creationId xmlns:a16="http://schemas.microsoft.com/office/drawing/2014/main" id="{DAF48FB2-8BAD-8788-7A1C-A270D7AED205}"/>
              </a:ext>
            </a:extLst>
          </p:cNvPr>
          <p:cNvSpPr txBox="1"/>
          <p:nvPr/>
        </p:nvSpPr>
        <p:spPr>
          <a:xfrm>
            <a:off x="2436228" y="1269000"/>
            <a:ext cx="9059772"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Advantages:</a:t>
            </a:r>
            <a:endParaRPr lang="en-US" sz="2000" b="0" i="0" dirty="0">
              <a:effectLst/>
              <a:latin typeface="Times New Roman" panose="02020603050405020304" pitchFamily="18" charset="0"/>
              <a:cs typeface="Times New Roman" panose="02020603050405020304" pitchFamily="18" charset="0"/>
            </a:endParaRP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Enhanced Text Quality:</a:t>
            </a:r>
            <a:r>
              <a:rPr lang="en-US" sz="2000" b="0" i="0" dirty="0">
                <a:effectLst/>
                <a:latin typeface="Times New Roman" panose="02020603050405020304" pitchFamily="18" charset="0"/>
                <a:cs typeface="Times New Roman" panose="02020603050405020304" pitchFamily="18" charset="0"/>
              </a:rPr>
              <a:t> Combines the fluency of generative models with the precision of traditional NLP, resulting in coherent and contextually relevant outputs.</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Robustness Against Bias:</a:t>
            </a:r>
            <a:r>
              <a:rPr lang="en-US" sz="2000" b="0" i="0" dirty="0">
                <a:effectLst/>
                <a:latin typeface="Times New Roman" panose="02020603050405020304" pitchFamily="18" charset="0"/>
                <a:cs typeface="Times New Roman" panose="02020603050405020304" pitchFamily="18" charset="0"/>
              </a:rPr>
              <a:t> Traditional NLP techniques can mitigate biases present in generative models, ensuring ethical content generation.</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Versatility in Applications:</a:t>
            </a:r>
            <a:r>
              <a:rPr lang="en-US" sz="2000" b="0" i="0" dirty="0">
                <a:effectLst/>
                <a:latin typeface="Times New Roman" panose="02020603050405020304" pitchFamily="18" charset="0"/>
                <a:cs typeface="Times New Roman" panose="02020603050405020304" pitchFamily="18" charset="0"/>
              </a:rPr>
              <a:t> The hybrid approach can be applied across various domains, such as customer service, content creation, and educational tools.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Improved Interpretability:</a:t>
            </a:r>
            <a:r>
              <a:rPr lang="en-US" sz="2000" b="0" i="0" dirty="0">
                <a:effectLst/>
                <a:latin typeface="Times New Roman" panose="02020603050405020304" pitchFamily="18" charset="0"/>
                <a:cs typeface="Times New Roman" panose="02020603050405020304" pitchFamily="18" charset="0"/>
              </a:rPr>
              <a:t> Integrating traditional methods enhances the interpretability of the generated text, making it more reliable for sensitive applications.</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11266" name="Picture 2" descr="Advantages &amp; Disadvantages of Market Structures – Community Infest">
            <a:extLst>
              <a:ext uri="{FF2B5EF4-FFF2-40B4-BE49-F238E27FC236}">
                <a16:creationId xmlns:a16="http://schemas.microsoft.com/office/drawing/2014/main" id="{CFB51C30-2F8A-5A44-6252-F795DEA4B83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00004" y="5229001"/>
            <a:ext cx="2895996" cy="162899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296929"/>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0EBCB-65CE-46F3-D1CC-6E4101963E9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338FEEED-8FC3-374A-9F1A-A4CF75BBA614}"/>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53651780-18F4-8EBF-4EE7-AE386724F66A}"/>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633A1165-CBE3-DE8E-CA9C-A6FE38190C3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AB8C4A2-91A6-8E9F-9B74-B85B3B9B2F0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5C3B9E2-5300-3B41-1919-CCB8F85BF16B}"/>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55D3382-0358-812A-20FD-62C59052ED4B}"/>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34CF9D87-BAE1-B119-33DE-AC9D6012A25C}"/>
              </a:ext>
            </a:extLst>
          </p:cNvPr>
          <p:cNvSpPr>
            <a:spLocks noGrp="1"/>
          </p:cNvSpPr>
          <p:nvPr>
            <p:ph type="title"/>
          </p:nvPr>
        </p:nvSpPr>
        <p:spPr>
          <a:xfrm>
            <a:off x="2413012" y="189000"/>
            <a:ext cx="9447213" cy="823912"/>
          </a:xfrm>
        </p:spPr>
        <p:txBody>
          <a:bodyPr>
            <a:normAutofit/>
          </a:bodyPr>
          <a:lstStyle/>
          <a:p>
            <a:r>
              <a:rPr lang="en-IN" altLang="en-US" sz="4100" b="1" dirty="0">
                <a:latin typeface="Times New Roman" panose="02020603050405020304" pitchFamily="18" charset="0"/>
                <a:cs typeface="Times New Roman" panose="02020603050405020304" pitchFamily="18" charset="0"/>
              </a:rPr>
              <a:t>Advantages and Disadvantages</a:t>
            </a:r>
          </a:p>
        </p:txBody>
      </p:sp>
      <p:sp>
        <p:nvSpPr>
          <p:cNvPr id="3" name="TextBox 2">
            <a:extLst>
              <a:ext uri="{FF2B5EF4-FFF2-40B4-BE49-F238E27FC236}">
                <a16:creationId xmlns:a16="http://schemas.microsoft.com/office/drawing/2014/main" id="{82F5409B-4CBD-F301-0C8B-C46777C579CF}"/>
              </a:ext>
            </a:extLst>
          </p:cNvPr>
          <p:cNvSpPr txBox="1"/>
          <p:nvPr/>
        </p:nvSpPr>
        <p:spPr>
          <a:xfrm>
            <a:off x="2445463" y="1269000"/>
            <a:ext cx="9050537"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Disadvantages: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High Computational Costs:</a:t>
            </a:r>
            <a:r>
              <a:rPr lang="en-US" sz="2000" b="0" i="0" dirty="0">
                <a:effectLst/>
                <a:latin typeface="Times New Roman" panose="02020603050405020304" pitchFamily="18" charset="0"/>
                <a:cs typeface="Times New Roman" panose="02020603050405020304" pitchFamily="18" charset="0"/>
              </a:rPr>
              <a:t> The hybrid model may require significant computational resources for training and inference, limiting accessibility for smaller organizations.</a:t>
            </a:r>
          </a:p>
          <a:p>
            <a:pPr algn="just"/>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Complex Integration Challenges:</a:t>
            </a:r>
            <a:r>
              <a:rPr lang="en-US" sz="2000" b="0" i="0" dirty="0">
                <a:effectLst/>
                <a:latin typeface="Times New Roman" panose="02020603050405020304" pitchFamily="18" charset="0"/>
                <a:cs typeface="Times New Roman" panose="02020603050405020304" pitchFamily="18" charset="0"/>
              </a:rPr>
              <a:t> Merging two distinct methodologies can lead to difficulties in model integration and optimization.</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Potential for Overfitting:</a:t>
            </a:r>
            <a:r>
              <a:rPr lang="en-US" sz="2000" b="0" i="0" dirty="0">
                <a:effectLst/>
                <a:latin typeface="Times New Roman" panose="02020603050405020304" pitchFamily="18" charset="0"/>
                <a:cs typeface="Times New Roman" panose="02020603050405020304" pitchFamily="18" charset="0"/>
              </a:rPr>
              <a:t> The complexity of the hybrid model may increase the risk of overfitting, especially with limited training data.</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1" i="0" dirty="0">
                <a:effectLst/>
                <a:latin typeface="Times New Roman" panose="02020603050405020304" pitchFamily="18" charset="0"/>
                <a:cs typeface="Times New Roman" panose="02020603050405020304" pitchFamily="18" charset="0"/>
              </a:rPr>
              <a:t>Ethical Concerns:</a:t>
            </a:r>
            <a:r>
              <a:rPr lang="en-US" sz="2000" b="0" i="0" dirty="0">
                <a:effectLst/>
                <a:latin typeface="Times New Roman" panose="02020603050405020304" pitchFamily="18" charset="0"/>
                <a:cs typeface="Times New Roman" panose="02020603050405020304" pitchFamily="18" charset="0"/>
              </a:rPr>
              <a:t> Despite bias mitigation efforts, the risk of generating harmful or misleading content remains a challenge.</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2" name="Picture 2" descr="Advantages &amp; Disadvantages of Market Structures – Community Infest">
            <a:extLst>
              <a:ext uri="{FF2B5EF4-FFF2-40B4-BE49-F238E27FC236}">
                <a16:creationId xmlns:a16="http://schemas.microsoft.com/office/drawing/2014/main" id="{47DA09A4-C782-9ECA-3091-2C0B367679E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00004" y="5229001"/>
            <a:ext cx="2895996" cy="162899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77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46FEB-0929-8A86-8FB7-4F555256CA56}"/>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A3693CC-35B4-C412-2739-7E0D61A46D11}"/>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B1BBB6F-E146-0C64-F083-2A86A0EB793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2980DC4B-58B4-1D04-41C5-3ED2981DE54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F3591F52-D109-216B-E442-A7FB9AF61CB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F1F547D8-0D07-A3D9-0102-AADF466A33A7}"/>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4732FFF-F967-CBB4-E8BB-8E4B69B486A8}"/>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F8BD08F-F14C-504F-421C-C81A95B23F3B}"/>
              </a:ext>
            </a:extLst>
          </p:cNvPr>
          <p:cNvSpPr txBox="1">
            <a:spLocks/>
          </p:cNvSpPr>
          <p:nvPr/>
        </p:nvSpPr>
        <p:spPr>
          <a:xfrm>
            <a:off x="2519147" y="189000"/>
            <a:ext cx="4267200" cy="685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4100" b="1" dirty="0">
                <a:latin typeface="Times New Roman" panose="02020603050405020304" pitchFamily="18" charset="0"/>
                <a:cs typeface="Times New Roman" panose="02020603050405020304" pitchFamily="18" charset="0"/>
              </a:rPr>
              <a:t>Applications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FFEAD3D8-0C01-2AED-6D17-7C115F12618F}"/>
              </a:ext>
            </a:extLst>
          </p:cNvPr>
          <p:cNvSpPr txBox="1"/>
          <p:nvPr/>
        </p:nvSpPr>
        <p:spPr>
          <a:xfrm>
            <a:off x="2445463" y="1269000"/>
            <a:ext cx="9050537" cy="4401205"/>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Automated Customer Support</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Utilize the hybrid model to power chatbots that can handle customer inquiries with human-like responses while ensuring accurate information retrieval and context understanding.</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Social Media Monitoring</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Analyze social media content for trends and sentiments, using traditional NLP for data extraction and generative AI for summarizing findings and generating reports.</a:t>
            </a:r>
          </a:p>
          <a:p>
            <a:pPr algn="just">
              <a:buFont typeface="Arial" panose="020B0604020202020204" pitchFamily="34" charset="0"/>
              <a:buChar char="•"/>
            </a:pPr>
            <a:endParaRPr lang="en-US" sz="2000" b="1"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Creative Writing Assistance</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Support writers by providing suggestions, plot ideas, and character development through a hybrid system that understands narrative structures and generates creative content.</a:t>
            </a:r>
          </a:p>
        </p:txBody>
      </p:sp>
      <p:pic>
        <p:nvPicPr>
          <p:cNvPr id="12290" name="Picture 2" descr="NLP For Business Communications: Useful Techniques for 2025">
            <a:extLst>
              <a:ext uri="{FF2B5EF4-FFF2-40B4-BE49-F238E27FC236}">
                <a16:creationId xmlns:a16="http://schemas.microsoft.com/office/drawing/2014/main" id="{F7E92DD6-D869-F21D-64EA-4A5DDC8CB8E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56000" y="5240900"/>
            <a:ext cx="3240000" cy="1695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3519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A24E1CBE-0934-89EA-90FC-CD9F3293092B}"/>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92E3C9FB-CB52-F4CB-5DDB-9582DDA16590}"/>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5259A46-FC4A-A1BE-BA51-FD86C274E8D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8B90BDE-4661-A476-99A4-8D31B47AC93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01849FA2-F0AA-7DDE-A7C4-95DC2AAC897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B4E4BDAA-8010-30DB-02D6-AFB81BD8EFE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5A18ABA5-09E6-1B07-96F0-9E47F4B99803}"/>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BC54A174-DF25-0D81-0288-A257C7072CE8}"/>
              </a:ext>
            </a:extLst>
          </p:cNvPr>
          <p:cNvSpPr txBox="1">
            <a:spLocks/>
          </p:cNvSpPr>
          <p:nvPr/>
        </p:nvSpPr>
        <p:spPr>
          <a:xfrm>
            <a:off x="2519147" y="189000"/>
            <a:ext cx="4267200" cy="685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4100" b="1" dirty="0">
                <a:latin typeface="Times New Roman" panose="02020603050405020304" pitchFamily="18" charset="0"/>
                <a:cs typeface="Times New Roman" panose="02020603050405020304" pitchFamily="18" charset="0"/>
              </a:rPr>
              <a:t>Applications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51DB1D5-AA85-617F-2ADF-93075BBF19F3}"/>
              </a:ext>
            </a:extLst>
          </p:cNvPr>
          <p:cNvSpPr txBox="1"/>
          <p:nvPr/>
        </p:nvSpPr>
        <p:spPr>
          <a:xfrm>
            <a:off x="2445463" y="1286678"/>
            <a:ext cx="9050537" cy="2862322"/>
          </a:xfrm>
          <a:prstGeom prst="rect">
            <a:avLst/>
          </a:prstGeom>
          <a:noFill/>
        </p:spPr>
        <p:txBody>
          <a:bodyPr wrap="square">
            <a:spAutoFit/>
          </a:bodyPr>
          <a:lstStyle/>
          <a:p>
            <a:pPr algn="just"/>
            <a:r>
              <a:rPr lang="en-US" sz="2000" b="1" i="0" dirty="0">
                <a:effectLst/>
                <a:latin typeface="Times New Roman" panose="02020603050405020304" pitchFamily="18" charset="0"/>
                <a:cs typeface="Times New Roman" panose="02020603050405020304" pitchFamily="18" charset="0"/>
              </a:rPr>
              <a:t>Content Generation</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Generate high-quality articles, blogs, and marketing materials by combining the creativity of generative AI with the precision of traditional NLP for topic relevance and coherence.</a:t>
            </a:r>
          </a:p>
          <a:p>
            <a:pPr lvl="1" algn="just"/>
            <a:endParaRPr lang="en-US" sz="2000" b="0" i="0" dirty="0">
              <a:effectLst/>
              <a:latin typeface="Times New Roman" panose="02020603050405020304" pitchFamily="18" charset="0"/>
              <a:cs typeface="Times New Roman" panose="02020603050405020304" pitchFamily="18" charset="0"/>
            </a:endParaRPr>
          </a:p>
          <a:p>
            <a:pPr algn="just"/>
            <a:r>
              <a:rPr lang="en-US" sz="2000" b="1" i="0" dirty="0">
                <a:effectLst/>
                <a:latin typeface="Times New Roman" panose="02020603050405020304" pitchFamily="18" charset="0"/>
                <a:cs typeface="Times New Roman" panose="02020603050405020304" pitchFamily="18" charset="0"/>
              </a:rPr>
              <a:t>Language Translation</a:t>
            </a:r>
            <a:r>
              <a:rPr lang="en-US" sz="2000" b="0" i="0" dirty="0">
                <a:effectLst/>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Provide more accurate and context-aware translations by combining traditional rule-based translation methods with generative models that understand idiomatic expressions and cultural nuances.</a:t>
            </a:r>
          </a:p>
        </p:txBody>
      </p:sp>
      <p:pic>
        <p:nvPicPr>
          <p:cNvPr id="3" name="Picture 2" descr="NLP For Business Communications: Useful Techniques for 2025">
            <a:extLst>
              <a:ext uri="{FF2B5EF4-FFF2-40B4-BE49-F238E27FC236}">
                <a16:creationId xmlns:a16="http://schemas.microsoft.com/office/drawing/2014/main" id="{F64F8EFD-91D9-2B4E-D391-8E04304E1EB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56000" y="5240900"/>
            <a:ext cx="3240000" cy="1695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915223"/>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ED43A-9525-CF5D-561E-74A33C17B089}"/>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5F409615-27A0-82A1-7BA7-9C2C06A2699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0D208579-BE0D-EB31-D682-8BF3888F3D34}"/>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EBA3896B-360A-5310-E52C-35874E6681A5}"/>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9C7095A3-6430-FADB-75B1-97D73B5A417B}"/>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A35BCD29-30BE-1BE9-71BF-BA864E76FF6E}"/>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F0B8C365-3041-7A43-845F-0C5C70608DA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3" name="Title 1">
            <a:extLst>
              <a:ext uri="{FF2B5EF4-FFF2-40B4-BE49-F238E27FC236}">
                <a16:creationId xmlns:a16="http://schemas.microsoft.com/office/drawing/2014/main" id="{C3F066BE-031D-5B19-7973-7F0C90FAD079}"/>
              </a:ext>
            </a:extLst>
          </p:cNvPr>
          <p:cNvSpPr>
            <a:spLocks noGrp="1"/>
          </p:cNvSpPr>
          <p:nvPr>
            <p:ph type="title"/>
          </p:nvPr>
        </p:nvSpPr>
        <p:spPr>
          <a:xfrm>
            <a:off x="2496000" y="189000"/>
            <a:ext cx="3200400" cy="823912"/>
          </a:xfrm>
        </p:spPr>
        <p:txBody>
          <a:bodyPr/>
          <a:lstStyle/>
          <a:p>
            <a:r>
              <a:rPr lang="en-US" altLang="en-US" sz="4100" b="1" dirty="0">
                <a:latin typeface="Times New Roman" panose="02020603050405020304" pitchFamily="18" charset="0"/>
                <a:cs typeface="Times New Roman" panose="02020603050405020304" pitchFamily="18" charset="0"/>
              </a:rPr>
              <a:t>Conclusions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76E8FA7-8697-E207-A621-61A693412DCF}"/>
              </a:ext>
            </a:extLst>
          </p:cNvPr>
          <p:cNvSpPr txBox="1"/>
          <p:nvPr/>
        </p:nvSpPr>
        <p:spPr>
          <a:xfrm>
            <a:off x="2445463" y="1338901"/>
            <a:ext cx="9072672" cy="317009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hybrid approach effectively combines the strengths of generative AI and traditional NLP, enhancing text generation and analysis capabilities.</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Improved text quality is achieved through the integration of fluent generative models and structured traditional methods.</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approach addresses ethical concerns by mitigating biases and ensuring responsible content generation.</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14338" name="Picture 2" descr="Natural Language Processing in Web and Mobile Apps - NLP Guide">
            <a:extLst>
              <a:ext uri="{FF2B5EF4-FFF2-40B4-BE49-F238E27FC236}">
                <a16:creationId xmlns:a16="http://schemas.microsoft.com/office/drawing/2014/main" id="{4A43F4F7-1D52-FD60-B48F-942DE26534B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641" r="29331"/>
          <a:stretch/>
        </p:blipFill>
        <p:spPr bwMode="auto">
          <a:xfrm>
            <a:off x="6095999" y="3871101"/>
            <a:ext cx="5422135" cy="29786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12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88136-4F1B-8D40-D908-3D3BB84D193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040F0558-F43C-6C73-B7DC-FF82A04344B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1B7887E7-7745-4BC3-3D1F-A516F72FDA7E}"/>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2F11E559-32F8-5046-4396-923A47D57258}"/>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99CC09B1-0046-33A5-DD53-C709619B8FF6}"/>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5E0FA078-AA9A-B236-1B2F-0F3549150C6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BFF81628-284B-90E1-CF40-8A48D632C2A3}"/>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3" name="Title 1">
            <a:extLst>
              <a:ext uri="{FF2B5EF4-FFF2-40B4-BE49-F238E27FC236}">
                <a16:creationId xmlns:a16="http://schemas.microsoft.com/office/drawing/2014/main" id="{F19FE061-92CA-7DFE-36A5-13DD06AC27B9}"/>
              </a:ext>
            </a:extLst>
          </p:cNvPr>
          <p:cNvSpPr>
            <a:spLocks noGrp="1"/>
          </p:cNvSpPr>
          <p:nvPr>
            <p:ph type="title"/>
          </p:nvPr>
        </p:nvSpPr>
        <p:spPr>
          <a:xfrm>
            <a:off x="2496000" y="189000"/>
            <a:ext cx="3200400" cy="823912"/>
          </a:xfrm>
        </p:spPr>
        <p:txBody>
          <a:bodyPr/>
          <a:lstStyle/>
          <a:p>
            <a:r>
              <a:rPr lang="en-US" altLang="en-US" sz="4100" b="1" dirty="0">
                <a:latin typeface="Times New Roman" panose="02020603050405020304" pitchFamily="18" charset="0"/>
                <a:cs typeface="Times New Roman" panose="02020603050405020304" pitchFamily="18" charset="0"/>
              </a:rPr>
              <a:t>Conclusions</a:t>
            </a:r>
            <a:endParaRPr lang="en-IN" altLang="en-US" sz="41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C2BC896-5044-6933-946D-F4ACE0873BFB}"/>
              </a:ext>
            </a:extLst>
          </p:cNvPr>
          <p:cNvSpPr txBox="1"/>
          <p:nvPr/>
        </p:nvSpPr>
        <p:spPr>
          <a:xfrm>
            <a:off x="2445463" y="1269000"/>
            <a:ext cx="9072672" cy="3477875"/>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Practical applications across various domains demonstrate the versatility and effectiveness of the hybrid model.</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Establishing comprehensive evaluation metrics provides a robust framework for assessing model performance.</a:t>
            </a:r>
          </a:p>
          <a:p>
            <a:pPr marL="342900" indent="-342900" algn="just">
              <a:buFont typeface="Arial" panose="020B0604020202020204" pitchFamily="34" charset="0"/>
              <a:buChar char="•"/>
            </a:pPr>
            <a:endParaRPr lang="en-US" sz="2000" b="0" i="0" dirty="0">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Future research directions can further refine the hybrid model and explore additional NLP tasks, contributing to advancements in the field.</a:t>
            </a:r>
          </a:p>
          <a:p>
            <a:pPr marL="342900" indent="-342900"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integration of generative AI and traditional NLP represents a significant step towards more effective, ethical, and innovative language processing systems.</a:t>
            </a:r>
          </a:p>
          <a:p>
            <a:pPr algn="just"/>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6510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3EA91-AC56-438A-799D-5E45C12E891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CB805D5-F2D7-F58B-57BA-6B4479114FA7}"/>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a:extLst>
              <a:ext uri="{FF2B5EF4-FFF2-40B4-BE49-F238E27FC236}">
                <a16:creationId xmlns:a16="http://schemas.microsoft.com/office/drawing/2014/main" id="{DD88898B-E06C-E065-8B0D-A7BCEF0F006C}"/>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33" name="Group 32">
            <a:extLst>
              <a:ext uri="{FF2B5EF4-FFF2-40B4-BE49-F238E27FC236}">
                <a16:creationId xmlns:a16="http://schemas.microsoft.com/office/drawing/2014/main" id="{C8CB5E00-A030-9C21-A298-B95AB6A73FCF}"/>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5AEEB730-402D-F204-A4A0-650E2CA950B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68C5EBC2-A806-2ADC-0D6B-1923380A4068}"/>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C042F59E-40ED-2948-D312-DEEFC71A206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21A58FD-7E00-7070-40CB-C81B66075777}"/>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0EBB8BF2-4335-4FB4-F17B-8546A6E10FBB}"/>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D2B3C597-D274-E0BC-B259-16CEDA8FB0A4}"/>
              </a:ext>
            </a:extLst>
          </p:cNvPr>
          <p:cNvSpPr>
            <a:spLocks noGrp="1"/>
          </p:cNvSpPr>
          <p:nvPr>
            <p:ph idx="1"/>
          </p:nvPr>
        </p:nvSpPr>
        <p:spPr>
          <a:xfrm>
            <a:off x="2445463" y="1322190"/>
            <a:ext cx="8979417" cy="5012287"/>
          </a:xfrm>
        </p:spPr>
        <p:txBody>
          <a:bodyPr>
            <a:normAutofit/>
          </a:bodyPr>
          <a:lstStyle/>
          <a:p>
            <a:pPr algn="just">
              <a:buFont typeface="Wingdings 3" panose="05040102010807070707" pitchFamily="18" charset="2"/>
              <a:buNone/>
              <a:defRPr/>
            </a:pPr>
            <a:r>
              <a:rPr lang="en-IN" sz="2000" dirty="0">
                <a:latin typeface="Times New Roman" pitchFamily="18" charset="0"/>
                <a:cs typeface="Times New Roman" pitchFamily="18" charset="0"/>
              </a:rPr>
              <a:t>[1] </a:t>
            </a:r>
            <a:r>
              <a:rPr lang="en-IN" sz="2000" dirty="0" err="1">
                <a:latin typeface="Times New Roman" pitchFamily="18" charset="0"/>
                <a:cs typeface="Times New Roman" pitchFamily="18" charset="0"/>
              </a:rPr>
              <a:t>A.Kumar</a:t>
            </a:r>
            <a:r>
              <a:rPr lang="en-IN" sz="2000" dirty="0">
                <a:latin typeface="Times New Roman" pitchFamily="18" charset="0"/>
                <a:cs typeface="Times New Roman" pitchFamily="18" charset="0"/>
              </a:rPr>
              <a:t> and S. Gupta, "Neural Language Models in Natural Language Processing," International Journal of Artificial Intelligence and Applications, vol. 15, no. 3, pp. 112–125, Mar.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10.1109/IJAIA.2023.112125.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[2] L. Zhang, H. Wei, and Y. Chen, "Research on Text Generation Model of Natural Language Processing Based on Computer Artificial Intelligence," Journal of Intelligent Systems, vol. 20, no. 7, pp. 455–472, Jul.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10.3390/jis2070455.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[3] R. Sharma, M. Tiwari, and P. Patel, "A Comprehensive Analytical Study of Traditional and Recent Development in Natural Language Processing," ACM Computing Surveys, vol. 55, no. 6, pp. 1–40, Dec.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10.1145/3571204.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pic>
        <p:nvPicPr>
          <p:cNvPr id="3" name="Picture 2">
            <a:extLst>
              <a:ext uri="{FF2B5EF4-FFF2-40B4-BE49-F238E27FC236}">
                <a16:creationId xmlns:a16="http://schemas.microsoft.com/office/drawing/2014/main" id="{BB8E3F29-10A6-23B2-27E3-E714967D18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0" y="-13500"/>
            <a:ext cx="12216000" cy="6871500"/>
          </a:xfrm>
          <a:prstGeom prst="rect">
            <a:avLst/>
          </a:prstGeom>
        </p:spPr>
      </p:pic>
    </p:spTree>
    <p:extLst>
      <p:ext uri="{BB962C8B-B14F-4D97-AF65-F5344CB8AC3E}">
        <p14:creationId xmlns:p14="http://schemas.microsoft.com/office/powerpoint/2010/main" val="991216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7A425-0DD0-D9BF-361B-291F13CD6404}"/>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49404520-B0FB-8BDC-6A90-978897C5424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E579B1E-A04C-8AFD-AEB7-1C9E6529E6C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4BC88F9B-DBB4-4025-5651-ECF6B4BD0912}"/>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D0D01FB0-C088-FFD4-4A14-241DBDD8070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51FEF52-BD85-C288-367F-391196938388}"/>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AB1CFF8B-91A5-E50E-647E-F0876F7BB99B}"/>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27A98B8C-29C3-2EE5-0A7F-DF96C53E7EA5}"/>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99BC1850-1955-5D5E-909E-F8840E1BED49}"/>
              </a:ext>
            </a:extLst>
          </p:cNvPr>
          <p:cNvSpPr>
            <a:spLocks noGrp="1"/>
          </p:cNvSpPr>
          <p:nvPr>
            <p:ph idx="1"/>
          </p:nvPr>
        </p:nvSpPr>
        <p:spPr>
          <a:xfrm>
            <a:off x="2445463" y="1322190"/>
            <a:ext cx="8979417" cy="5012287"/>
          </a:xfrm>
        </p:spPr>
        <p:txBody>
          <a:bodyPr>
            <a:normAutofit/>
          </a:bodyPr>
          <a:lstStyle/>
          <a:p>
            <a:pPr algn="just">
              <a:buFont typeface="Wingdings 3" panose="05040102010807070707" pitchFamily="18" charset="2"/>
              <a:buNone/>
              <a:defRPr/>
            </a:pPr>
            <a:r>
              <a:rPr lang="en-IN" sz="2000" dirty="0">
                <a:latin typeface="Times New Roman" pitchFamily="18" charset="0"/>
                <a:cs typeface="Times New Roman" pitchFamily="18" charset="0"/>
              </a:rPr>
              <a:t>[1] </a:t>
            </a:r>
            <a:r>
              <a:rPr lang="en-IN" sz="2000" dirty="0" err="1">
                <a:latin typeface="Times New Roman" pitchFamily="18" charset="0"/>
                <a:cs typeface="Times New Roman" pitchFamily="18" charset="0"/>
              </a:rPr>
              <a:t>A.Kumar</a:t>
            </a:r>
            <a:r>
              <a:rPr lang="en-IN" sz="2000" dirty="0">
                <a:latin typeface="Times New Roman" pitchFamily="18" charset="0"/>
                <a:cs typeface="Times New Roman" pitchFamily="18" charset="0"/>
              </a:rPr>
              <a:t> and S. Gupta, "Neural Language Models in Natural Language Processing," International Journal of Artificial Intelligence and Applications, vol. 15, no. 3, pp. 112–125, Mar.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10.1109/IJAIA.2023.112125.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[2] L. Zhang, H. Wei, and Y. Chen, "Research on Text Generation Model of Natural Language Processing Based on Computer Artificial Intelligence," Journal of Intelligent Systems, vol. 20, no. 7, pp. 455–472, Jul.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10.3390/jis2070455.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[3] R. Sharma, M. Tiwari, and P. Patel, "A Comprehensive Analytical Study of Traditional and Recent Development in Natural Language Processing," ACM Computing Surveys, vol. 55, no. 6, pp. 1–40, Dec. 2023,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10.1145/3571204.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spTree>
    <p:extLst>
      <p:ext uri="{BB962C8B-B14F-4D97-AF65-F5344CB8AC3E}">
        <p14:creationId xmlns:p14="http://schemas.microsoft.com/office/powerpoint/2010/main" val="426913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3CBE9028-11C0-19B2-C7A2-A338A533933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BD18DDAE-A4F4-2A6B-04F6-EAE4A8A3135E}"/>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178DE62-315E-CEFC-0BCF-B617E40B9BB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BE7EC2CA-321B-8BEF-9FD1-58716E8E6EE7}"/>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1A3E9687-6068-BD7C-EA9A-9E7086A2EBE6}"/>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06DEF8A-36E4-31A5-5D50-F5C0596D4A46}"/>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4518734C-2793-A5C7-9D9A-A283C8AEDB22}"/>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15140B28-16DA-64D0-3FC4-72F0AF10012C}"/>
              </a:ext>
            </a:extLst>
          </p:cNvPr>
          <p:cNvSpPr>
            <a:spLocks noGrp="1"/>
          </p:cNvSpPr>
          <p:nvPr>
            <p:ph type="title"/>
          </p:nvPr>
        </p:nvSpPr>
        <p:spPr>
          <a:xfrm>
            <a:off x="2496000" y="189000"/>
            <a:ext cx="2665413" cy="747713"/>
          </a:xfrm>
        </p:spPr>
        <p:txBody>
          <a:bodyPr>
            <a:normAutofit/>
          </a:bodyPr>
          <a:lstStyle/>
          <a:p>
            <a:r>
              <a:rPr lang="en-US" altLang="en-US" sz="4100" b="1" dirty="0">
                <a:latin typeface="Times New Roman" panose="02020603050405020304" pitchFamily="18" charset="0"/>
                <a:cs typeface="Times New Roman" panose="02020603050405020304" pitchFamily="18" charset="0"/>
              </a:rPr>
              <a:t>References</a:t>
            </a:r>
            <a:endParaRPr lang="en-IN" altLang="en-US" sz="4100" b="1"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D94737E3-D3C7-9FF7-5A53-24E8C27CAF44}"/>
              </a:ext>
            </a:extLst>
          </p:cNvPr>
          <p:cNvSpPr>
            <a:spLocks noGrp="1"/>
          </p:cNvSpPr>
          <p:nvPr>
            <p:ph idx="1"/>
          </p:nvPr>
        </p:nvSpPr>
        <p:spPr>
          <a:xfrm>
            <a:off x="2445463" y="1322190"/>
            <a:ext cx="8979417" cy="5012287"/>
          </a:xfrm>
        </p:spPr>
        <p:txBody>
          <a:bodyPr/>
          <a:lstStyle/>
          <a:p>
            <a:pPr algn="just">
              <a:buFont typeface="Wingdings 3" panose="05040102010807070707" pitchFamily="18" charset="2"/>
              <a:buNone/>
              <a:defRPr/>
            </a:pPr>
            <a:r>
              <a:rPr lang="en-IN" sz="2000" dirty="0">
                <a:latin typeface="Times New Roman" pitchFamily="18" charset="0"/>
                <a:cs typeface="Times New Roman" pitchFamily="18" charset="0"/>
              </a:rPr>
              <a:t>[4] J. Williams and K. Thompson, "Natural Language Processing in the Era of Large Language Models," IEEE Transactions on Knowledge and Data Engineering, vol. 35, no. 2, pp. 240–255, Feb. 2024,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10.1109/TKDE.2024.1002134.</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[5] M. S. Lee and T. Tanaka, "Overview of Sign Language Translation Based on Natural Language Processing," IEEE Access, vol. 12, pp. 98765–98780, Jan. 2024, </a:t>
            </a:r>
            <a:r>
              <a:rPr lang="en-IN" sz="2000" dirty="0" err="1">
                <a:latin typeface="Times New Roman" pitchFamily="18" charset="0"/>
                <a:cs typeface="Times New Roman" pitchFamily="18" charset="0"/>
              </a:rPr>
              <a:t>doi</a:t>
            </a:r>
            <a:r>
              <a:rPr lang="en-IN" sz="2000" dirty="0">
                <a:latin typeface="Times New Roman" pitchFamily="18" charset="0"/>
                <a:cs typeface="Times New Roman" pitchFamily="18" charset="0"/>
              </a:rPr>
              <a:t>: 10.1109/ACCESS.2024.3298765.</a:t>
            </a:r>
          </a:p>
          <a:p>
            <a:pPr algn="just">
              <a:buFont typeface="Wingdings 3" panose="05040102010807070707" pitchFamily="18" charset="2"/>
              <a:buNone/>
              <a:defRPr/>
            </a:pPr>
            <a:endParaRPr lang="en-IN" sz="2000" dirty="0">
              <a:latin typeface="Times New Roman" pitchFamily="18" charset="0"/>
              <a:cs typeface="Times New Roman" pitchFamily="18" charset="0"/>
            </a:endParaRPr>
          </a:p>
          <a:p>
            <a:pPr algn="just">
              <a:buFont typeface="Wingdings 3" panose="05040102010807070707" pitchFamily="18" charset="2"/>
              <a:buNone/>
              <a:defRPr/>
            </a:pPr>
            <a:r>
              <a:rPr lang="en-IN" sz="2000" dirty="0">
                <a:latin typeface="Times New Roman" pitchFamily="18" charset="0"/>
                <a:cs typeface="Times New Roman" pitchFamily="18" charset="0"/>
              </a:rPr>
              <a:t>[6] P. Kumar and A. Das, "Natural Language Processing in Low-Resource Language Contexts," ResearchGate, Dec. 2023. [Online]. Available: https://www.researchgate.net/publication/389476513</a:t>
            </a:r>
          </a:p>
          <a:p>
            <a:pPr marL="0" indent="0" algn="just">
              <a:spcBef>
                <a:spcPts val="0"/>
              </a:spcBef>
              <a:buFont typeface="Wingdings 3" panose="05040102010807070707" pitchFamily="18" charset="2"/>
              <a:buNone/>
              <a:defRPr/>
            </a:pPr>
            <a:endParaRPr lang="en-US" sz="2000" dirty="0">
              <a:solidFill>
                <a:schemeClr val="tx1"/>
              </a:solidFill>
              <a:latin typeface="Times New Roman" pitchFamily="18" charset="0"/>
              <a:cs typeface="Times New Roman" pitchFamily="18" charset="0"/>
            </a:endParaRPr>
          </a:p>
          <a:p>
            <a:pPr>
              <a:buFont typeface="Wingdings 3" panose="05040102010807070707" pitchFamily="18" charset="2"/>
              <a:buNone/>
              <a:defRPr/>
            </a:pPr>
            <a:endParaRPr lang="en-IN" dirty="0"/>
          </a:p>
        </p:txBody>
      </p:sp>
    </p:spTree>
    <p:extLst>
      <p:ext uri="{BB962C8B-B14F-4D97-AF65-F5344CB8AC3E}">
        <p14:creationId xmlns:p14="http://schemas.microsoft.com/office/powerpoint/2010/main" val="8712662"/>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73C9A0E4-2A92-BCC2-4C22-2E19941EB885}"/>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DBB56B0A-6521-C137-CC39-EF44ADFA3D8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35CF21A-BCEA-5C58-A46F-D77C68BAD827}"/>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E8D979C-6CEA-479F-DC3B-380DFD932A9F}"/>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E999C0D7-896A-8EE2-421F-04D4E8DEBDC8}"/>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42A72737-945C-7B10-0D30-3229E0D4C7A1}"/>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31E9AE0E-8B4F-C19E-03B5-633AEAB836B4}"/>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pic>
        <p:nvPicPr>
          <p:cNvPr id="10" name="Picture 2">
            <a:extLst>
              <a:ext uri="{FF2B5EF4-FFF2-40B4-BE49-F238E27FC236}">
                <a16:creationId xmlns:a16="http://schemas.microsoft.com/office/drawing/2014/main" id="{4E43AF05-EB43-CFF4-9FEE-A50D63F00BF2}"/>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a:xfrm>
            <a:off x="3936000" y="2222300"/>
            <a:ext cx="5827713" cy="3581400"/>
          </a:xfrm>
          <a:noFill/>
        </p:spPr>
      </p:pic>
    </p:spTree>
    <p:extLst>
      <p:ext uri="{BB962C8B-B14F-4D97-AF65-F5344CB8AC3E}">
        <p14:creationId xmlns:p14="http://schemas.microsoft.com/office/powerpoint/2010/main" val="414655877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20" name="Group 19"/>
          <p:cNvGrpSpPr/>
          <p:nvPr/>
        </p:nvGrpSpPr>
        <p:grpSpPr>
          <a:xfrm>
            <a:off x="122050" y="1474470"/>
            <a:ext cx="2209165" cy="3067050"/>
            <a:chOff x="230" y="2322"/>
            <a:chExt cx="3479" cy="4830"/>
          </a:xfrm>
        </p:grpSpPr>
        <p:sp>
          <p:nvSpPr>
            <p:cNvPr id="21"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22"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23" name="Image" descr="Image"/>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4" name="TextBox 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7" name="Title 1">
            <a:extLst>
              <a:ext uri="{FF2B5EF4-FFF2-40B4-BE49-F238E27FC236}">
                <a16:creationId xmlns:a16="http://schemas.microsoft.com/office/drawing/2014/main" id="{B52820A5-8DC1-327D-1E7E-B0F564BCBB16}"/>
              </a:ext>
            </a:extLst>
          </p:cNvPr>
          <p:cNvSpPr>
            <a:spLocks noGrp="1"/>
          </p:cNvSpPr>
          <p:nvPr>
            <p:ph type="title"/>
          </p:nvPr>
        </p:nvSpPr>
        <p:spPr>
          <a:xfrm>
            <a:off x="3029715" y="468415"/>
            <a:ext cx="7620000" cy="1281112"/>
          </a:xfrm>
        </p:spPr>
        <p:txBody>
          <a:bodyPr/>
          <a:lstStyle/>
          <a:p>
            <a:pPr algn="ctr" eaLnBrk="1" hangingPunct="1"/>
            <a:r>
              <a:rPr lang="en-IN" altLang="en-US" sz="4400" b="1" dirty="0">
                <a:latin typeface="Times New Roman" panose="02020603050405020304" pitchFamily="18" charset="0"/>
                <a:cs typeface="Times New Roman" panose="02020603050405020304" pitchFamily="18" charset="0"/>
              </a:rPr>
              <a:t>Title of the Technical Seminar</a:t>
            </a:r>
          </a:p>
        </p:txBody>
      </p:sp>
      <p:sp>
        <p:nvSpPr>
          <p:cNvPr id="9" name="Title 1">
            <a:extLst>
              <a:ext uri="{FF2B5EF4-FFF2-40B4-BE49-F238E27FC236}">
                <a16:creationId xmlns:a16="http://schemas.microsoft.com/office/drawing/2014/main" id="{D3745B5F-D742-B4B9-E2E0-1F38C806EA33}"/>
              </a:ext>
            </a:extLst>
          </p:cNvPr>
          <p:cNvSpPr txBox="1">
            <a:spLocks/>
          </p:cNvSpPr>
          <p:nvPr/>
        </p:nvSpPr>
        <p:spPr bwMode="auto">
          <a:xfrm>
            <a:off x="4858515" y="2093912"/>
            <a:ext cx="3962400" cy="1676400"/>
          </a:xfrm>
          <a:prstGeom prst="rect">
            <a:avLst/>
          </a:prstGeom>
          <a:noFill/>
          <a:ln w="9525">
            <a:noFill/>
            <a:miter lim="800000"/>
            <a:headEnd/>
            <a:tailEnd/>
          </a:ln>
        </p:spPr>
        <p:txBody>
          <a:bodyPr anchor="b">
            <a:normAutofit fontScale="25000" lnSpcReduction="20000"/>
          </a:bodyPr>
          <a:lstStyle/>
          <a:p>
            <a:pPr algn="ctr" defTabSz="457200" eaLnBrk="1" hangingPunct="1">
              <a:defRPr/>
            </a:pPr>
            <a:endParaRPr lang="en-IN" sz="4400" b="1" dirty="0">
              <a:solidFill>
                <a:srgbClr val="178DBB"/>
              </a:solidFill>
              <a:latin typeface="Times New Roman" pitchFamily="18" charset="0"/>
              <a:ea typeface="+mj-ea"/>
              <a:cs typeface="Times New Roman" pitchFamily="18" charset="0"/>
            </a:endParaRPr>
          </a:p>
          <a:p>
            <a:pPr algn="ctr" defTabSz="457200" eaLnBrk="1" hangingPunct="1">
              <a:lnSpc>
                <a:spcPct val="170000"/>
              </a:lnSpc>
              <a:defRPr/>
            </a:pPr>
            <a:r>
              <a:rPr lang="en-IN" sz="7200" b="1" dirty="0">
                <a:latin typeface="Times New Roman" pitchFamily="18" charset="0"/>
                <a:ea typeface="+mj-ea"/>
                <a:cs typeface="Times New Roman" pitchFamily="18" charset="0"/>
              </a:rPr>
              <a:t>Presented By</a:t>
            </a:r>
          </a:p>
          <a:p>
            <a:pPr algn="ctr" defTabSz="457200" eaLnBrk="1" hangingPunct="1">
              <a:lnSpc>
                <a:spcPct val="170000"/>
              </a:lnSpc>
              <a:defRPr/>
            </a:pPr>
            <a:r>
              <a:rPr lang="en-IN" sz="7200" dirty="0">
                <a:latin typeface="Times New Roman" pitchFamily="18" charset="0"/>
                <a:cs typeface="Times New Roman" pitchFamily="18" charset="0"/>
              </a:rPr>
              <a:t>Anish Kumar</a:t>
            </a:r>
          </a:p>
          <a:p>
            <a:pPr algn="ctr" defTabSz="457200" eaLnBrk="1" hangingPunct="1">
              <a:lnSpc>
                <a:spcPct val="170000"/>
              </a:lnSpc>
              <a:defRPr/>
            </a:pPr>
            <a:r>
              <a:rPr lang="en-US" sz="7200" dirty="0">
                <a:latin typeface="Times New Roman" pitchFamily="18" charset="0"/>
                <a:cs typeface="Times New Roman" pitchFamily="18" charset="0"/>
              </a:rPr>
              <a:t>1AY21CS028</a:t>
            </a:r>
            <a:endParaRPr lang="en-IN" sz="7200" dirty="0">
              <a:latin typeface="Times New Roman" pitchFamily="18" charset="0"/>
              <a:cs typeface="Times New Roman" pitchFamily="18" charset="0"/>
            </a:endParaRPr>
          </a:p>
          <a:p>
            <a:pPr algn="ctr" defTabSz="457200" eaLnBrk="1" hangingPunct="1">
              <a:defRPr/>
            </a:pPr>
            <a:endParaRPr lang="en-IN" sz="4400" b="1" dirty="0">
              <a:solidFill>
                <a:srgbClr val="178DBB"/>
              </a:solidFill>
              <a:latin typeface="Times New Roman" pitchFamily="18" charset="0"/>
              <a:ea typeface="+mj-ea"/>
              <a:cs typeface="Times New Roman" pitchFamily="18" charset="0"/>
            </a:endParaRPr>
          </a:p>
        </p:txBody>
      </p:sp>
      <p:sp>
        <p:nvSpPr>
          <p:cNvPr id="10" name="Title 1">
            <a:extLst>
              <a:ext uri="{FF2B5EF4-FFF2-40B4-BE49-F238E27FC236}">
                <a16:creationId xmlns:a16="http://schemas.microsoft.com/office/drawing/2014/main" id="{0BE125D1-518F-BA7D-93C8-6F23BB899C55}"/>
              </a:ext>
            </a:extLst>
          </p:cNvPr>
          <p:cNvSpPr txBox="1">
            <a:spLocks/>
          </p:cNvSpPr>
          <p:nvPr/>
        </p:nvSpPr>
        <p:spPr bwMode="auto">
          <a:xfrm>
            <a:off x="4209996" y="4025884"/>
            <a:ext cx="5259438" cy="2796826"/>
          </a:xfrm>
          <a:prstGeom prst="rect">
            <a:avLst/>
          </a:prstGeom>
          <a:noFill/>
          <a:ln w="9525">
            <a:noFill/>
            <a:miter lim="800000"/>
            <a:headEnd/>
            <a:tailEnd/>
          </a:ln>
        </p:spPr>
        <p:txBody>
          <a:bodyPr anchor="b">
            <a:noAutofit/>
          </a:bodyPr>
          <a:lstStyle/>
          <a:p>
            <a:pPr algn="ctr" defTabSz="457200" eaLnBrk="1" hangingPunct="1">
              <a:defRPr/>
            </a:pPr>
            <a:endParaRPr lang="en-IN" b="1" dirty="0">
              <a:solidFill>
                <a:srgbClr val="178DBB"/>
              </a:solidFill>
              <a:latin typeface="Times New Roman" pitchFamily="18" charset="0"/>
              <a:ea typeface="+mj-ea"/>
              <a:cs typeface="Times New Roman" pitchFamily="18" charset="0"/>
            </a:endParaRPr>
          </a:p>
          <a:p>
            <a:pPr algn="ctr" defTabSz="457200" eaLnBrk="1" hangingPunct="1">
              <a:lnSpc>
                <a:spcPct val="150000"/>
              </a:lnSpc>
              <a:defRPr/>
            </a:pPr>
            <a:r>
              <a:rPr lang="en-IN" b="1" dirty="0">
                <a:latin typeface="Times New Roman" pitchFamily="18" charset="0"/>
                <a:ea typeface="+mj-ea"/>
                <a:cs typeface="Times New Roman" pitchFamily="18" charset="0"/>
              </a:rPr>
              <a:t>Under the Guidance of</a:t>
            </a:r>
          </a:p>
          <a:p>
            <a:pPr algn="ctr" defTabSz="457200" eaLnBrk="1" hangingPunct="1">
              <a:lnSpc>
                <a:spcPct val="150000"/>
              </a:lnSpc>
              <a:defRPr/>
            </a:pPr>
            <a:r>
              <a:rPr lang="en-IN" dirty="0">
                <a:latin typeface="Times New Roman" pitchFamily="18" charset="0"/>
                <a:ea typeface="+mj-ea"/>
                <a:cs typeface="Times New Roman" pitchFamily="18" charset="0"/>
              </a:rPr>
              <a:t>Prof. Sneha N P </a:t>
            </a:r>
          </a:p>
          <a:p>
            <a:pPr algn="ctr" defTabSz="457200" eaLnBrk="1" hangingPunct="1">
              <a:lnSpc>
                <a:spcPct val="150000"/>
              </a:lnSpc>
              <a:defRPr/>
            </a:pPr>
            <a:r>
              <a:rPr lang="en-IN" dirty="0">
                <a:latin typeface="Times New Roman" pitchFamily="18" charset="0"/>
                <a:ea typeface="+mj-ea"/>
                <a:cs typeface="Times New Roman" pitchFamily="18" charset="0"/>
              </a:rPr>
              <a:t>Assistant Professor</a:t>
            </a:r>
          </a:p>
          <a:p>
            <a:pPr algn="ctr" defTabSz="457200" eaLnBrk="1" hangingPunct="1">
              <a:lnSpc>
                <a:spcPct val="150000"/>
              </a:lnSpc>
              <a:defRPr/>
            </a:pPr>
            <a:r>
              <a:rPr lang="en-IN" dirty="0">
                <a:latin typeface="Times New Roman" pitchFamily="18" charset="0"/>
                <a:ea typeface="+mj-ea"/>
                <a:cs typeface="Times New Roman" pitchFamily="18" charset="0"/>
              </a:rPr>
              <a:t>Department of Computer Science and Engineering, Acharya Institute of Technology</a:t>
            </a:r>
          </a:p>
          <a:p>
            <a:pPr algn="ctr" defTabSz="457200" eaLnBrk="1" hangingPunct="1">
              <a:defRPr/>
            </a:pPr>
            <a:endParaRPr lang="en-IN" b="1" dirty="0">
              <a:solidFill>
                <a:srgbClr val="178DBB"/>
              </a:solidFill>
              <a:latin typeface="Times New Roman" pitchFamily="18" charset="0"/>
              <a:ea typeface="+mj-ea"/>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79759854-F974-405F-35C4-49A4037A25DC}"/>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F1879ED4-A9B8-6AB2-67B0-72E1BCEF3A2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7D3CF244-C011-7492-B6CF-7CA9EA2488BC}"/>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0A99E6D0-579D-8ACB-D3AF-E60964BAF02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8EC98CBF-13CE-1CC4-DE85-E1134921F33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64E640FB-D6D7-5993-28B5-E36816626DEE}"/>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DF24D491-9EDD-97F4-5756-BE0B401B18A9}"/>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Rectangle 3">
            <a:extLst>
              <a:ext uri="{FF2B5EF4-FFF2-40B4-BE49-F238E27FC236}">
                <a16:creationId xmlns:a16="http://schemas.microsoft.com/office/drawing/2014/main" id="{2E90BE68-0A2E-67D7-1CB7-BC3B3604E70E}"/>
              </a:ext>
            </a:extLst>
          </p:cNvPr>
          <p:cNvSpPr/>
          <p:nvPr/>
        </p:nvSpPr>
        <p:spPr>
          <a:xfrm>
            <a:off x="4245463" y="2720370"/>
            <a:ext cx="5040000" cy="1569660"/>
          </a:xfrm>
          <a:prstGeom prst="rect">
            <a:avLst/>
          </a:prstGeom>
        </p:spPr>
        <p:txBody>
          <a:bodyPr wrap="square">
            <a:spAutoFit/>
          </a:bodyPr>
          <a:lstStyle/>
          <a:p>
            <a:pPr algn="ctr" eaLnBrk="1" hangingPunct="1">
              <a:defRPr/>
            </a:pPr>
            <a:r>
              <a:rPr lang="en-US" sz="9600" dirty="0">
                <a:solidFill>
                  <a:schemeClr val="accent2">
                    <a:lumMod val="75000"/>
                  </a:schemeClr>
                </a:solidFill>
                <a:effectLst>
                  <a:outerShdw blurRad="38100" dist="38100" dir="2700000" algn="tl">
                    <a:srgbClr val="000000">
                      <a:alpha val="43137"/>
                    </a:srgbClr>
                  </a:outerShdw>
                </a:effectLst>
                <a:latin typeface="Edwardian Script ITC" pitchFamily="66" charset="0"/>
                <a:cs typeface="Arial" charset="0"/>
              </a:rPr>
              <a:t>Thank you</a:t>
            </a:r>
            <a:endParaRPr lang="en-IN" sz="9600" dirty="0">
              <a:latin typeface="Arial" charset="0"/>
              <a:cs typeface="Arial" charset="0"/>
            </a:endParaRPr>
          </a:p>
        </p:txBody>
      </p:sp>
    </p:spTree>
    <p:extLst>
      <p:ext uri="{BB962C8B-B14F-4D97-AF65-F5344CB8AC3E}">
        <p14:creationId xmlns:p14="http://schemas.microsoft.com/office/powerpoint/2010/main" val="1513125284"/>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302BE-1D95-3B62-2A0A-1F321231293F}"/>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E697A756-9DE8-93EE-09BD-0E8DE67CAB2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B8404A26-309A-59E7-E4EA-2E329D702E6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A52A2886-90DA-649F-09D1-B378E1001411}"/>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36441C3F-6785-CB93-D9CC-0207BB36BCE4}"/>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C055333-170A-CA0F-EAAC-7FD4C11FDED0}"/>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1050A603-800E-D682-C2C5-DAA8589AF3F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16FEA36D-4A61-4D03-AAAB-8966E625FED8}"/>
              </a:ext>
            </a:extLst>
          </p:cNvPr>
          <p:cNvSpPr>
            <a:spLocks noGrp="1"/>
          </p:cNvSpPr>
          <p:nvPr>
            <p:ph type="title"/>
          </p:nvPr>
        </p:nvSpPr>
        <p:spPr>
          <a:xfrm>
            <a:off x="2496000" y="189000"/>
            <a:ext cx="24384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Agenda</a:t>
            </a:r>
            <a:endParaRPr lang="en-IN" altLang="en-US" b="1" dirty="0"/>
          </a:p>
        </p:txBody>
      </p:sp>
      <p:sp>
        <p:nvSpPr>
          <p:cNvPr id="2" name="Title 1">
            <a:extLst>
              <a:ext uri="{FF2B5EF4-FFF2-40B4-BE49-F238E27FC236}">
                <a16:creationId xmlns:a16="http://schemas.microsoft.com/office/drawing/2014/main" id="{971B79FD-BC97-8606-B831-9A3311C15EF3}"/>
              </a:ext>
            </a:extLst>
          </p:cNvPr>
          <p:cNvSpPr txBox="1">
            <a:spLocks/>
          </p:cNvSpPr>
          <p:nvPr/>
        </p:nvSpPr>
        <p:spPr>
          <a:xfrm>
            <a:off x="2445463" y="860512"/>
            <a:ext cx="9072672" cy="58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2000" b="1" i="0" dirty="0">
                <a:effectLst/>
                <a:latin typeface="Times New Roman" panose="02020603050405020304" pitchFamily="18" charset="0"/>
                <a:cs typeface="Times New Roman" panose="02020603050405020304" pitchFamily="18" charset="0"/>
              </a:rPr>
              <a:t>Introduction</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Overview of NLP and its evolution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Importance of merging traditional and generative approaches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Traditional NLP Techniques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Key features and strengths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Limitations and challenges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Generative AI Models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Overview of generative AI (e.g., BERT, GPT)</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Advantages and challenges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The Need for a Hybrid Approach</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Benefits of integration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Applications in various domains</a:t>
            </a:r>
          </a:p>
        </p:txBody>
      </p:sp>
      <p:pic>
        <p:nvPicPr>
          <p:cNvPr id="2050" name="Picture 2" descr="How To Create a Meeting Agenda | MeetingKing">
            <a:extLst>
              <a:ext uri="{FF2B5EF4-FFF2-40B4-BE49-F238E27FC236}">
                <a16:creationId xmlns:a16="http://schemas.microsoft.com/office/drawing/2014/main" id="{501E1E6F-D319-3654-4438-58EAB20FE6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6000" y="4739553"/>
            <a:ext cx="2542135" cy="211844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9569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p:cNvGrpSpPr/>
          <p:nvPr/>
        </p:nvGrpSpPr>
        <p:grpSpPr>
          <a:xfrm>
            <a:off x="122050" y="1474470"/>
            <a:ext cx="2209165" cy="3067050"/>
            <a:chOff x="230" y="2322"/>
            <a:chExt cx="3479" cy="4830"/>
          </a:xfrm>
        </p:grpSpPr>
        <p:sp>
          <p:nvSpPr>
            <p:cNvPr id="34"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4" name="Title 1">
            <a:extLst>
              <a:ext uri="{FF2B5EF4-FFF2-40B4-BE49-F238E27FC236}">
                <a16:creationId xmlns:a16="http://schemas.microsoft.com/office/drawing/2014/main" id="{8C2FD517-4708-4ECE-0EEB-0BEB329986AA}"/>
              </a:ext>
            </a:extLst>
          </p:cNvPr>
          <p:cNvSpPr>
            <a:spLocks noGrp="1"/>
          </p:cNvSpPr>
          <p:nvPr>
            <p:ph type="title"/>
          </p:nvPr>
        </p:nvSpPr>
        <p:spPr>
          <a:xfrm>
            <a:off x="2496000" y="189000"/>
            <a:ext cx="24384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Agenda</a:t>
            </a:r>
            <a:endParaRPr lang="en-IN" altLang="en-US" b="1" dirty="0"/>
          </a:p>
        </p:txBody>
      </p:sp>
      <p:sp>
        <p:nvSpPr>
          <p:cNvPr id="2" name="Title 1">
            <a:extLst>
              <a:ext uri="{FF2B5EF4-FFF2-40B4-BE49-F238E27FC236}">
                <a16:creationId xmlns:a16="http://schemas.microsoft.com/office/drawing/2014/main" id="{E4E700D6-93E4-EB21-065C-C0D86F9655A1}"/>
              </a:ext>
            </a:extLst>
          </p:cNvPr>
          <p:cNvSpPr txBox="1">
            <a:spLocks/>
          </p:cNvSpPr>
          <p:nvPr/>
        </p:nvSpPr>
        <p:spPr>
          <a:xfrm>
            <a:off x="2445463" y="860512"/>
            <a:ext cx="9072672" cy="58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2000" b="1" i="0" dirty="0">
                <a:effectLst/>
                <a:latin typeface="Times New Roman" panose="02020603050405020304" pitchFamily="18" charset="0"/>
                <a:cs typeface="Times New Roman" panose="02020603050405020304" pitchFamily="18" charset="0"/>
              </a:rPr>
              <a:t>Methodology of the Hybrid Approach</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Framework design and integration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Data preprocessing and model training</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Evaluation Metrics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Quantitative and qualitative performance metrics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Addressing bias and ethical considerations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Practical Applications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Case studies and real-world implementations</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Impact on industries and user experiences</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1" i="0" dirty="0">
                <a:effectLst/>
                <a:latin typeface="Times New Roman" panose="02020603050405020304" pitchFamily="18" charset="0"/>
                <a:cs typeface="Times New Roman" panose="02020603050405020304" pitchFamily="18" charset="0"/>
              </a:rPr>
              <a:t>Challenges and Future Directions</a:t>
            </a:r>
            <a:endParaRPr lang="en-US" sz="2000" b="0" i="0" dirty="0">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Integration challenges and performance optimization</a:t>
            </a:r>
          </a:p>
          <a:p>
            <a:pPr marL="742950" lvl="1" indent="-285750" algn="l">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Potential areas for future research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4246FB-CA63-AD4A-FC47-8D13ACDB9AE8}"/>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5087D288-7617-7586-C898-AE90047BBCAB}"/>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92C8174E-46E0-5154-99DA-79CF42468F4B}"/>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A28AA437-E958-65CC-9FEC-44C890D4011B}"/>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B9AFD611-0237-DD54-FB25-EF44E6C4AA42}"/>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7B2BA321-02B7-388A-E27F-032DA329CBCB}"/>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761B7502-6C9C-CEEC-3C5D-B6A580632E3A}"/>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03F1E686-2E14-6A63-A901-14F3CE744873}"/>
              </a:ext>
            </a:extLst>
          </p:cNvPr>
          <p:cNvSpPr>
            <a:spLocks noGrp="1"/>
          </p:cNvSpPr>
          <p:nvPr>
            <p:ph type="title"/>
          </p:nvPr>
        </p:nvSpPr>
        <p:spPr>
          <a:xfrm>
            <a:off x="2485593" y="189000"/>
            <a:ext cx="2895600" cy="823912"/>
          </a:xfrm>
        </p:spPr>
        <p:txBody>
          <a:bodyPr/>
          <a:lstStyle/>
          <a:p>
            <a:pPr eaLnBrk="1" hangingPunct="1"/>
            <a:r>
              <a:rPr lang="en-US" altLang="en-US" sz="4000" b="1" dirty="0">
                <a:latin typeface="Times New Roman" panose="02020603050405020304" pitchFamily="18" charset="0"/>
                <a:cs typeface="Times New Roman" panose="02020603050405020304" pitchFamily="18" charset="0"/>
              </a:rPr>
              <a:t>Abstract</a:t>
            </a:r>
            <a:endParaRPr lang="en-IN" altLang="en-US" sz="4000" b="1" dirty="0">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06DA9337-3E35-0492-0D4C-0E5057B920EA}"/>
              </a:ext>
            </a:extLst>
          </p:cNvPr>
          <p:cNvSpPr txBox="1">
            <a:spLocks/>
          </p:cNvSpPr>
          <p:nvPr/>
        </p:nvSpPr>
        <p:spPr>
          <a:xfrm>
            <a:off x="2445463" y="860512"/>
            <a:ext cx="9050537" cy="40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2000" dirty="0">
                <a:latin typeface="Times New Roman" panose="02020603050405020304" pitchFamily="18" charset="0"/>
                <a:cs typeface="Times New Roman" panose="02020603050405020304" pitchFamily="18" charset="0"/>
              </a:rPr>
              <a:t>A</a:t>
            </a:r>
            <a:r>
              <a:rPr lang="en-US" sz="2000" b="0" i="0" dirty="0">
                <a:effectLst/>
                <a:latin typeface="Times New Roman" panose="02020603050405020304" pitchFamily="18" charset="0"/>
                <a:cs typeface="Times New Roman" panose="02020603050405020304" pitchFamily="18" charset="0"/>
              </a:rPr>
              <a:t> hybrid approach that integrates generative artificial intelligence (AI) with traditional natural language processing (NLP) techniques to enhance text generation and analysis. While traditional NLP methods excel in precision and interpretability, they often struggle with ambiguity and unstructured data. </a:t>
            </a:r>
          </a:p>
          <a:p>
            <a:pPr algn="just"/>
            <a:endParaRPr lang="en-US" sz="2000" dirty="0">
              <a:latin typeface="Times New Roman" panose="02020603050405020304" pitchFamily="18" charset="0"/>
              <a:cs typeface="Times New Roman" panose="02020603050405020304" pitchFamily="18" charset="0"/>
            </a:endParaRPr>
          </a:p>
          <a:p>
            <a:pPr algn="just"/>
            <a:r>
              <a:rPr lang="en-US" sz="2000" b="0" i="0" dirty="0">
                <a:effectLst/>
                <a:latin typeface="Times New Roman" panose="02020603050405020304" pitchFamily="18" charset="0"/>
                <a:cs typeface="Times New Roman" panose="02020603050405020304" pitchFamily="18" charset="0"/>
              </a:rPr>
              <a:t>Conversely, generative AI models, such as those based on transformer architectures, provide superior contextual understanding but face challenges related to computational costs and bias. By combining these paradigms, the proposed framework aims to leverage their strengths, resulting in improved coherence, relevance, and ethical considerations in generated text. </a:t>
            </a:r>
          </a:p>
          <a:p>
            <a:pPr algn="just"/>
            <a:endParaRPr lang="en-US" sz="2000" dirty="0">
              <a:latin typeface="Times New Roman" panose="02020603050405020304" pitchFamily="18" charset="0"/>
              <a:cs typeface="Times New Roman" panose="02020603050405020304" pitchFamily="18" charset="0"/>
            </a:endParaRPr>
          </a:p>
        </p:txBody>
      </p:sp>
      <p:pic>
        <p:nvPicPr>
          <p:cNvPr id="9218" name="Picture 2" descr="Natural language processing abstract concept vector illustration. AI  natural language understanding, speech processing, NLP, machine learning,  cogniti Stock Vector Image &amp; Art - Alamy">
            <a:extLst>
              <a:ext uri="{FF2B5EF4-FFF2-40B4-BE49-F238E27FC236}">
                <a16:creationId xmlns:a16="http://schemas.microsoft.com/office/drawing/2014/main" id="{62C2EE9B-2688-A6E1-74FA-2A17869D1DE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8005"/>
          <a:stretch/>
        </p:blipFill>
        <p:spPr bwMode="auto">
          <a:xfrm>
            <a:off x="8256000" y="3947167"/>
            <a:ext cx="2898086" cy="2850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089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97F63A-CA52-2E51-F9ED-9A03FA00578E}"/>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D5829E5B-0AFC-F5C5-76DC-CDB9FD093CF7}"/>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A79D1CF2-6D31-93AA-F3E1-48E7A41BF76A}"/>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1C627518-3137-13F9-485B-E3F517900AF6}"/>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2D2A799F-9337-1D31-B3B5-F1510FE205C0}"/>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9C3C8393-DEBC-6BD5-1E1A-4D1410C19FF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A911B1B-F44B-8500-A7CC-14A4D0388E59}"/>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2" name="Title 1">
            <a:extLst>
              <a:ext uri="{FF2B5EF4-FFF2-40B4-BE49-F238E27FC236}">
                <a16:creationId xmlns:a16="http://schemas.microsoft.com/office/drawing/2014/main" id="{70840C28-C797-91DC-27F1-EEEF921D45F6}"/>
              </a:ext>
            </a:extLst>
          </p:cNvPr>
          <p:cNvSpPr>
            <a:spLocks noGrp="1"/>
          </p:cNvSpPr>
          <p:nvPr>
            <p:ph type="title"/>
          </p:nvPr>
        </p:nvSpPr>
        <p:spPr>
          <a:xfrm>
            <a:off x="2485593" y="189000"/>
            <a:ext cx="2895600" cy="823912"/>
          </a:xfrm>
        </p:spPr>
        <p:txBody>
          <a:bodyPr/>
          <a:lstStyle/>
          <a:p>
            <a:pPr eaLnBrk="1" hangingPunct="1"/>
            <a:r>
              <a:rPr lang="en-US" altLang="en-US" sz="4000" b="1" dirty="0">
                <a:latin typeface="Times New Roman" panose="02020603050405020304" pitchFamily="18" charset="0"/>
                <a:cs typeface="Times New Roman" panose="02020603050405020304" pitchFamily="18" charset="0"/>
              </a:rPr>
              <a:t>Abstract</a:t>
            </a:r>
            <a:endParaRPr lang="en-IN" altLang="en-US" sz="4000" b="1" dirty="0">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25417EA6-1262-D24E-96A8-AD72653A68A1}"/>
              </a:ext>
            </a:extLst>
          </p:cNvPr>
          <p:cNvSpPr txBox="1">
            <a:spLocks/>
          </p:cNvSpPr>
          <p:nvPr/>
        </p:nvSpPr>
        <p:spPr>
          <a:xfrm>
            <a:off x="2495999" y="860512"/>
            <a:ext cx="9022136" cy="22084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2000" b="0" i="0" dirty="0">
                <a:effectLst/>
                <a:latin typeface="Times New Roman" panose="02020603050405020304" pitchFamily="18" charset="0"/>
                <a:cs typeface="Times New Roman" panose="02020603050405020304" pitchFamily="18" charset="0"/>
              </a:rPr>
              <a:t>This study explores practical applications across various domains, establishes comprehensive evaluation metrics, and identifies future research directions, ultimately contributing to the development of more effective and responsible language processing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systems.</a:t>
            </a:r>
            <a:endParaRPr lang="en-IN" altLang="en-US" sz="2000"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568A342-F01D-D00B-9B21-C5EE5A14B6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6000" y="3910730"/>
            <a:ext cx="3834555" cy="2875916"/>
          </a:xfrm>
          <a:prstGeom prst="rect">
            <a:avLst/>
          </a:prstGeom>
          <a:ln>
            <a:noFill/>
          </a:ln>
          <a:effectLst>
            <a:softEdge rad="112500"/>
          </a:effectLst>
        </p:spPr>
      </p:pic>
    </p:spTree>
    <p:extLst>
      <p:ext uri="{BB962C8B-B14F-4D97-AF65-F5344CB8AC3E}">
        <p14:creationId xmlns:p14="http://schemas.microsoft.com/office/powerpoint/2010/main" val="4206477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5656B-C3B3-388D-FEA0-9C9339321202}"/>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AD1D4940-8D90-1C27-66EC-EEEDF4BBB1CA}"/>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8D77CD7B-9CFF-7DBC-464C-D5061F31FB10}"/>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B66D5A1-2399-1ECF-ADA2-9DCD4A0F8DF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69F08A18-88DD-4056-0A9A-1CF8E021D0B9}"/>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1FF3494A-F3B3-65BA-BF73-D4EE51616C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D4E32473-A551-CBD3-0B24-B037DF798CAC}"/>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A050DF49-6C68-07C0-0928-D4C5E7EBD7EB}"/>
              </a:ext>
            </a:extLst>
          </p:cNvPr>
          <p:cNvSpPr>
            <a:spLocks noGrp="1"/>
          </p:cNvSpPr>
          <p:nvPr>
            <p:ph type="title"/>
          </p:nvPr>
        </p:nvSpPr>
        <p:spPr>
          <a:xfrm>
            <a:off x="2549773" y="189000"/>
            <a:ext cx="32766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Introduction</a:t>
            </a:r>
            <a:endParaRPr lang="en-IN" altLang="en-US" b="1" dirty="0"/>
          </a:p>
        </p:txBody>
      </p:sp>
      <p:sp>
        <p:nvSpPr>
          <p:cNvPr id="3" name="TextBox 2">
            <a:extLst>
              <a:ext uri="{FF2B5EF4-FFF2-40B4-BE49-F238E27FC236}">
                <a16:creationId xmlns:a16="http://schemas.microsoft.com/office/drawing/2014/main" id="{56E58459-76A4-B580-A883-0AFFC8B3A524}"/>
              </a:ext>
            </a:extLst>
          </p:cNvPr>
          <p:cNvSpPr txBox="1"/>
          <p:nvPr/>
        </p:nvSpPr>
        <p:spPr>
          <a:xfrm>
            <a:off x="2445464" y="1269000"/>
            <a:ext cx="9050536" cy="2862322"/>
          </a:xfrm>
          <a:prstGeom prst="rect">
            <a:avLst/>
          </a:prstGeom>
          <a:noFill/>
        </p:spPr>
        <p:txBody>
          <a:bodyPr wrap="square">
            <a:spAutoFit/>
          </a:bodyPr>
          <a:lstStyle/>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field of Natural Language Processing (NLP) has evolved significantly, driven by advancements in artificial intelligence and machine learning.</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Traditional NLP techniques, including rule-based systems and statistical models, excel in tasks requiring precision and interpretability.</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Generative AI, particularly through transformer architectures like GPT, has revolutionized text generation with superior contextual understanding and adaptability.</a:t>
            </a:r>
          </a:p>
          <a:p>
            <a:pPr algn="just"/>
            <a:endParaRPr lang="en-US" sz="2000" b="0" i="0" dirty="0">
              <a:effectLst/>
              <a:latin typeface="Times New Roman" panose="02020603050405020304" pitchFamily="18" charset="0"/>
              <a:cs typeface="Times New Roman" panose="02020603050405020304" pitchFamily="18" charset="0"/>
            </a:endParaRPr>
          </a:p>
        </p:txBody>
      </p:sp>
      <p:pic>
        <p:nvPicPr>
          <p:cNvPr id="6146" name="Picture 2" descr="Machine Learning (ML) vs NLP - What's ...">
            <a:extLst>
              <a:ext uri="{FF2B5EF4-FFF2-40B4-BE49-F238E27FC236}">
                <a16:creationId xmlns:a16="http://schemas.microsoft.com/office/drawing/2014/main" id="{4F667B34-73F8-9E9A-A9F8-07042DAF87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8173" y="4039303"/>
            <a:ext cx="4680000" cy="2722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19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12D80-F47F-63B0-92AA-39424A26C010}"/>
            </a:ext>
          </a:extLst>
        </p:cNvPr>
        <p:cNvGrpSpPr/>
        <p:nvPr/>
      </p:nvGrpSpPr>
      <p:grpSpPr>
        <a:xfrm>
          <a:off x="0" y="0"/>
          <a:ext cx="0" cy="0"/>
          <a:chOff x="0" y="0"/>
          <a:chExt cx="0" cy="0"/>
        </a:xfrm>
      </p:grpSpPr>
      <p:sp>
        <p:nvSpPr>
          <p:cNvPr id="5" name="Rectangle">
            <a:extLst>
              <a:ext uri="{FF2B5EF4-FFF2-40B4-BE49-F238E27FC236}">
                <a16:creationId xmlns:a16="http://schemas.microsoft.com/office/drawing/2014/main" id="{66979773-D9BE-479F-8A87-12FFF33997D5}"/>
              </a:ext>
            </a:extLst>
          </p:cNvPr>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33" name="Group 32">
            <a:extLst>
              <a:ext uri="{FF2B5EF4-FFF2-40B4-BE49-F238E27FC236}">
                <a16:creationId xmlns:a16="http://schemas.microsoft.com/office/drawing/2014/main" id="{B8A9BD46-98F0-02C0-616B-33047550C15B}"/>
              </a:ext>
            </a:extLst>
          </p:cNvPr>
          <p:cNvGrpSpPr/>
          <p:nvPr/>
        </p:nvGrpSpPr>
        <p:grpSpPr>
          <a:xfrm>
            <a:off x="122050" y="1474470"/>
            <a:ext cx="2209165" cy="3067050"/>
            <a:chOff x="230" y="2322"/>
            <a:chExt cx="3479" cy="4830"/>
          </a:xfrm>
        </p:grpSpPr>
        <p:sp>
          <p:nvSpPr>
            <p:cNvPr id="34" name="Rectangle">
              <a:extLst>
                <a:ext uri="{FF2B5EF4-FFF2-40B4-BE49-F238E27FC236}">
                  <a16:creationId xmlns:a16="http://schemas.microsoft.com/office/drawing/2014/main" id="{8D0E4AF2-AF7A-203C-EC11-E34693BD201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a:extLst>
                <a:ext uri="{FF2B5EF4-FFF2-40B4-BE49-F238E27FC236}">
                  <a16:creationId xmlns:a16="http://schemas.microsoft.com/office/drawing/2014/main" id="{020D1B73-176F-1957-8387-0FB465575387}"/>
                </a:ext>
              </a:extLst>
            </p:cNvPr>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a:extLst>
                <a:ext uri="{FF2B5EF4-FFF2-40B4-BE49-F238E27FC236}">
                  <a16:creationId xmlns:a16="http://schemas.microsoft.com/office/drawing/2014/main" id="{8AFE0B7F-F0EE-889E-1BC4-A18803B673E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4" name="TextBox 13">
            <a:extLst>
              <a:ext uri="{FF2B5EF4-FFF2-40B4-BE49-F238E27FC236}">
                <a16:creationId xmlns:a16="http://schemas.microsoft.com/office/drawing/2014/main" id="{98D1468B-827D-2E52-7177-3256138708CD}"/>
              </a:ext>
            </a:extLst>
          </p:cNvPr>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CS&amp;E</a:t>
            </a:r>
          </a:p>
        </p:txBody>
      </p:sp>
      <p:sp>
        <p:nvSpPr>
          <p:cNvPr id="6" name="Title 1">
            <a:extLst>
              <a:ext uri="{FF2B5EF4-FFF2-40B4-BE49-F238E27FC236}">
                <a16:creationId xmlns:a16="http://schemas.microsoft.com/office/drawing/2014/main" id="{369F0A33-D279-E52C-A902-2D6A582075CC}"/>
              </a:ext>
            </a:extLst>
          </p:cNvPr>
          <p:cNvSpPr>
            <a:spLocks noGrp="1"/>
          </p:cNvSpPr>
          <p:nvPr>
            <p:ph type="title"/>
          </p:nvPr>
        </p:nvSpPr>
        <p:spPr>
          <a:xfrm>
            <a:off x="2549773" y="189000"/>
            <a:ext cx="3276600" cy="671512"/>
          </a:xfrm>
        </p:spPr>
        <p:txBody>
          <a:bodyPr>
            <a:normAutofit fontScale="90000"/>
          </a:bodyPr>
          <a:lstStyle/>
          <a:p>
            <a:pPr eaLnBrk="1" hangingPunct="1"/>
            <a:r>
              <a:rPr lang="en-US" altLang="en-US" b="1" dirty="0">
                <a:latin typeface="Times New Roman" panose="02020603050405020304" pitchFamily="18" charset="0"/>
                <a:cs typeface="Times New Roman" panose="02020603050405020304" pitchFamily="18" charset="0"/>
              </a:rPr>
              <a:t>Introduction</a:t>
            </a:r>
            <a:endParaRPr lang="en-IN" altLang="en-US" b="1" dirty="0"/>
          </a:p>
        </p:txBody>
      </p:sp>
      <p:sp>
        <p:nvSpPr>
          <p:cNvPr id="3" name="TextBox 2">
            <a:extLst>
              <a:ext uri="{FF2B5EF4-FFF2-40B4-BE49-F238E27FC236}">
                <a16:creationId xmlns:a16="http://schemas.microsoft.com/office/drawing/2014/main" id="{6104D304-59F4-003C-15B0-2A495CFAAFF9}"/>
              </a:ext>
            </a:extLst>
          </p:cNvPr>
          <p:cNvSpPr txBox="1"/>
          <p:nvPr/>
        </p:nvSpPr>
        <p:spPr>
          <a:xfrm>
            <a:off x="2445464" y="1338901"/>
            <a:ext cx="9050536" cy="4093428"/>
          </a:xfrm>
          <a:prstGeom prst="rect">
            <a:avLst/>
          </a:prstGeom>
          <a:noFill/>
        </p:spPr>
        <p:txBody>
          <a:bodyPr wrap="square">
            <a:spAutoFit/>
          </a:bodyPr>
          <a:lstStyle/>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Despite their strengths, traditional NLP methods struggle with ambiguity and unstructured data, while generative models face challenges such as high computational costs and potential biases.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 hybrid approach that integrates both paradigms aims to leverage their respective strengths while addressing their limitations.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This study explores the theoretical foundations, practical implementations, and future directions of a hybrid methodology for robust text generation and analysis.</a:t>
            </a:r>
          </a:p>
          <a:p>
            <a:pPr algn="just"/>
            <a:endParaRPr lang="en-US" sz="2000" b="0" i="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 objective is to enhance the quality, reliability, and ethical considerations of NLP systems, paving the way for innovative solutions in human-machine communication.</a:t>
            </a:r>
          </a:p>
          <a:p>
            <a:pPr algn="just"/>
            <a:endParaRPr lang="en-US" sz="20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4591967"/>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188</TotalTime>
  <Words>2402</Words>
  <Application>Microsoft Office PowerPoint</Application>
  <PresentationFormat>Widescreen</PresentationFormat>
  <Paragraphs>280</Paragraphs>
  <Slides>30</Slides>
  <Notes>1</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30</vt:i4>
      </vt:variant>
    </vt:vector>
  </HeadingPairs>
  <TitlesOfParts>
    <vt:vector size="43" baseType="lpstr">
      <vt:lpstr>__Inter_d65c78</vt:lpstr>
      <vt:lpstr>Arial</vt:lpstr>
      <vt:lpstr>Calibri</vt:lpstr>
      <vt:lpstr>Calibri Light</vt:lpstr>
      <vt:lpstr>Edwardian Script ITC</vt:lpstr>
      <vt:lpstr>Futura Cyrillic Book</vt:lpstr>
      <vt:lpstr>Graphik</vt:lpstr>
      <vt:lpstr>Times New Roman</vt:lpstr>
      <vt:lpstr>Wingdings 3</vt:lpstr>
      <vt:lpstr>1_Custom Design</vt:lpstr>
      <vt:lpstr>Custom Design</vt:lpstr>
      <vt:lpstr>2_Custom Design</vt:lpstr>
      <vt:lpstr>3_Custom Design</vt:lpstr>
      <vt:lpstr>PowerPoint Presentation</vt:lpstr>
      <vt:lpstr>PowerPoint Presentation</vt:lpstr>
      <vt:lpstr>Title of the Technical Seminar</vt:lpstr>
      <vt:lpstr>Agenda</vt:lpstr>
      <vt:lpstr>Agenda</vt:lpstr>
      <vt:lpstr>Abstract</vt:lpstr>
      <vt:lpstr>Abstract</vt:lpstr>
      <vt:lpstr>Introduction</vt:lpstr>
      <vt:lpstr>Introduction</vt:lpstr>
      <vt:lpstr>PowerPoint Presentation</vt:lpstr>
      <vt:lpstr>PowerPoint Presentation</vt:lpstr>
      <vt:lpstr>PowerPoint Presentation</vt:lpstr>
      <vt:lpstr>PowerPoint Presentation</vt:lpstr>
      <vt:lpstr>System Architecture</vt:lpstr>
      <vt:lpstr>System Architecture</vt:lpstr>
      <vt:lpstr>System Architecture</vt:lpstr>
      <vt:lpstr>Methodology</vt:lpstr>
      <vt:lpstr>Methodology</vt:lpstr>
      <vt:lpstr>Methodology</vt:lpstr>
      <vt:lpstr>Advantages and Disadvantages</vt:lpstr>
      <vt:lpstr>Advantages and Disadvantages</vt:lpstr>
      <vt:lpstr>PowerPoint Presentation</vt:lpstr>
      <vt:lpstr>PowerPoint Presentation</vt:lpstr>
      <vt:lpstr>Conclusions</vt:lpstr>
      <vt:lpstr>Conclusions</vt:lpstr>
      <vt:lpstr>References</vt:lpstr>
      <vt:lpstr>References</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Principal aip</dc:creator>
  <cp:lastModifiedBy>ANISH KUMAR</cp:lastModifiedBy>
  <cp:revision>61</cp:revision>
  <dcterms:created xsi:type="dcterms:W3CDTF">2021-09-07T04:22:00Z</dcterms:created>
  <dcterms:modified xsi:type="dcterms:W3CDTF">2025-03-05T11:24:34Z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